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sldIdLst>
    <p:sldId id="256" r:id="rId2"/>
    <p:sldId id="267" r:id="rId3"/>
    <p:sldId id="271" r:id="rId4"/>
    <p:sldId id="278" r:id="rId5"/>
    <p:sldId id="279" r:id="rId6"/>
    <p:sldId id="280" r:id="rId7"/>
    <p:sldId id="281" r:id="rId8"/>
    <p:sldId id="282" r:id="rId9"/>
    <p:sldId id="284" r:id="rId10"/>
    <p:sldId id="285" r:id="rId11"/>
    <p:sldId id="286" r:id="rId12"/>
    <p:sldId id="273" r:id="rId13"/>
    <p:sldId id="287" r:id="rId14"/>
    <p:sldId id="288" r:id="rId15"/>
    <p:sldId id="289" r:id="rId16"/>
    <p:sldId id="290" r:id="rId17"/>
    <p:sldId id="291" r:id="rId18"/>
    <p:sldId id="292" r:id="rId19"/>
    <p:sldId id="293" r:id="rId20"/>
    <p:sldId id="294" r:id="rId21"/>
    <p:sldId id="295" r:id="rId22"/>
    <p:sldId id="297" r:id="rId23"/>
    <p:sldId id="296" r:id="rId24"/>
    <p:sldId id="299" r:id="rId25"/>
    <p:sldId id="298" r:id="rId26"/>
    <p:sldId id="300" r:id="rId27"/>
    <p:sldId id="302" r:id="rId28"/>
    <p:sldId id="301" r:id="rId29"/>
    <p:sldId id="303" r:id="rId30"/>
    <p:sldId id="304" r:id="rId31"/>
    <p:sldId id="305" r:id="rId32"/>
    <p:sldId id="306" r:id="rId33"/>
    <p:sldId id="274" r:id="rId34"/>
    <p:sldId id="307" r:id="rId35"/>
    <p:sldId id="308" r:id="rId36"/>
    <p:sldId id="309" r:id="rId37"/>
    <p:sldId id="310" r:id="rId38"/>
    <p:sldId id="311" r:id="rId39"/>
    <p:sldId id="312" r:id="rId40"/>
    <p:sldId id="313" r:id="rId41"/>
    <p:sldId id="314" r:id="rId42"/>
    <p:sldId id="315" r:id="rId43"/>
    <p:sldId id="316" r:id="rId44"/>
    <p:sldId id="317" r:id="rId45"/>
    <p:sldId id="318" r:id="rId46"/>
    <p:sldId id="319" r:id="rId47"/>
    <p:sldId id="320" r:id="rId48"/>
    <p:sldId id="321" r:id="rId49"/>
    <p:sldId id="322" r:id="rId50"/>
    <p:sldId id="275" r:id="rId51"/>
    <p:sldId id="323" r:id="rId52"/>
    <p:sldId id="324" r:id="rId53"/>
    <p:sldId id="325" r:id="rId54"/>
    <p:sldId id="328" r:id="rId55"/>
    <p:sldId id="326" r:id="rId56"/>
    <p:sldId id="327" r:id="rId57"/>
    <p:sldId id="329" r:id="rId58"/>
    <p:sldId id="330" r:id="rId59"/>
    <p:sldId id="331" r:id="rId60"/>
    <p:sldId id="332" r:id="rId61"/>
    <p:sldId id="333" r:id="rId62"/>
    <p:sldId id="334" r:id="rId63"/>
    <p:sldId id="335" r:id="rId64"/>
    <p:sldId id="336" r:id="rId65"/>
    <p:sldId id="337" r:id="rId66"/>
    <p:sldId id="338" r:id="rId67"/>
    <p:sldId id="339" r:id="rId68"/>
    <p:sldId id="340" r:id="rId69"/>
    <p:sldId id="276" r:id="rId70"/>
    <p:sldId id="341" r:id="rId71"/>
    <p:sldId id="342" r:id="rId72"/>
    <p:sldId id="343" r:id="rId73"/>
    <p:sldId id="344" r:id="rId74"/>
    <p:sldId id="345" r:id="rId75"/>
    <p:sldId id="346" r:id="rId76"/>
    <p:sldId id="347" r:id="rId77"/>
    <p:sldId id="348" r:id="rId78"/>
    <p:sldId id="349" r:id="rId79"/>
    <p:sldId id="350" r:id="rId80"/>
    <p:sldId id="277" r:id="rId81"/>
    <p:sldId id="351" r:id="rId82"/>
    <p:sldId id="352" r:id="rId83"/>
    <p:sldId id="272" r:id="rId84"/>
  </p:sldIdLst>
  <p:sldSz cx="9144000" cy="6858000" type="screen4x3"/>
  <p:notesSz cx="7315200" cy="96012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BA869A41-725F-4AB1-A3A9-032770FD7FED}">
          <p14:sldIdLst>
            <p14:sldId id="256"/>
            <p14:sldId id="267"/>
          </p14:sldIdLst>
        </p14:section>
        <p14:section name="Digital Representation of Images" id="{A49E3872-B635-4982-9ED3-9219A5D6A915}">
          <p14:sldIdLst>
            <p14:sldId id="271"/>
            <p14:sldId id="278"/>
            <p14:sldId id="279"/>
            <p14:sldId id="280"/>
            <p14:sldId id="281"/>
            <p14:sldId id="282"/>
            <p14:sldId id="284"/>
            <p14:sldId id="285"/>
            <p14:sldId id="286"/>
          </p14:sldIdLst>
        </p14:section>
        <p14:section name="Color Models" id="{BB5438A8-7F3C-452C-A093-CC280E22E0C7}">
          <p14:sldIdLst>
            <p14:sldId id="273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7"/>
            <p14:sldId id="296"/>
            <p14:sldId id="299"/>
            <p14:sldId id="298"/>
            <p14:sldId id="300"/>
            <p14:sldId id="302"/>
            <p14:sldId id="301"/>
            <p14:sldId id="303"/>
            <p14:sldId id="304"/>
            <p14:sldId id="305"/>
            <p14:sldId id="306"/>
          </p14:sldIdLst>
        </p14:section>
        <p14:section name="Image concepts" id="{34913F7C-964E-4AC4-846D-51742A6A43A2}">
          <p14:sldIdLst>
            <p14:sldId id="274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</p14:sldIdLst>
        </p14:section>
        <p14:section name="File Formats" id="{6C9BC033-4FDA-4918-91BC-87A879E6C291}">
          <p14:sldIdLst>
            <p14:sldId id="275"/>
            <p14:sldId id="323"/>
            <p14:sldId id="324"/>
            <p14:sldId id="325"/>
            <p14:sldId id="328"/>
            <p14:sldId id="326"/>
            <p14:sldId id="327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</p14:sldIdLst>
        </p14:section>
        <p14:section name="Audio and video" id="{DD4C551B-E9C7-4F15-9B06-451A2B005697}">
          <p14:sldIdLst>
            <p14:sldId id="276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</p14:sldIdLst>
        </p14:section>
        <p14:section name="HTML5 Canvas" id="{C2796585-5D37-486E-BFCD-0344BA161791}">
          <p14:sldIdLst>
            <p14:sldId id="277"/>
            <p14:sldId id="351"/>
            <p14:sldId id="352"/>
          </p14:sldIdLst>
        </p14:section>
        <p14:section name="What you've Learned" id="{54A03C05-9553-439B-AC30-CB1BDAB8B349}">
          <p14:sldIdLst>
            <p14:sldId id="272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F3F3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265" autoAdjust="0"/>
    <p:restoredTop sz="99598" autoAdjust="0"/>
  </p:normalViewPr>
  <p:slideViewPr>
    <p:cSldViewPr showGuides="1">
      <p:cViewPr>
        <p:scale>
          <a:sx n="94" d="100"/>
          <a:sy n="94" d="100"/>
        </p:scale>
        <p:origin x="-936" y="-12"/>
      </p:cViewPr>
      <p:guideLst>
        <p:guide orient="horz" pos="2880"/>
        <p:guide orient="horz" pos="1440"/>
        <p:guide orient="horz"/>
        <p:guide pos="3840"/>
        <p:guide pos="192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649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685800"/>
            <a:ext cx="5486400" cy="2819400"/>
          </a:xfrm>
        </p:spPr>
        <p:txBody>
          <a:bodyPr>
            <a:noAutofit/>
          </a:bodyPr>
          <a:lstStyle>
            <a:lvl1pPr algn="l">
              <a:lnSpc>
                <a:spcPts val="6200"/>
              </a:lnSpc>
              <a:defRPr sz="5400">
                <a:latin typeface="Rockwell" pitchFamily="18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225160"/>
            <a:ext cx="5486400" cy="533400"/>
          </a:xfrm>
        </p:spPr>
        <p:txBody>
          <a:bodyPr>
            <a:norm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257800" y="6453003"/>
            <a:ext cx="3886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Textbook</a:t>
            </a:r>
            <a:r>
              <a:rPr lang="en-US" sz="1200" baseline="0" dirty="0" smtClean="0">
                <a:solidFill>
                  <a:schemeClr val="bg1"/>
                </a:solidFill>
                <a:latin typeface="+mj-lt"/>
              </a:rPr>
              <a:t> to be published by </a:t>
            </a:r>
            <a:r>
              <a:rPr lang="en-US" sz="1200" dirty="0" smtClean="0">
                <a:solidFill>
                  <a:schemeClr val="bg1"/>
                </a:solidFill>
                <a:latin typeface="+mj-lt"/>
              </a:rPr>
              <a:t>Pearson Ed in early 2014</a:t>
            </a:r>
          </a:p>
          <a:p>
            <a:pPr algn="r"/>
            <a:r>
              <a:rPr lang="en-US" sz="1200" dirty="0" smtClean="0">
                <a:solidFill>
                  <a:schemeClr val="bg1"/>
                </a:solidFill>
                <a:latin typeface="+mj-lt"/>
              </a:rPr>
              <a:t>http://www.funwebdev.com</a:t>
            </a:r>
            <a:endParaRPr lang="en-US" sz="12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Rectangle 12"/>
          <p:cNvSpPr/>
          <p:nvPr userDrawn="1"/>
        </p:nvSpPr>
        <p:spPr>
          <a:xfrm>
            <a:off x="8610600" y="0"/>
            <a:ext cx="5334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 userDrawn="1"/>
        </p:nvSpPr>
        <p:spPr>
          <a:xfrm>
            <a:off x="0" y="6477000"/>
            <a:ext cx="88392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 userDrawn="1"/>
        </p:nvSpPr>
        <p:spPr>
          <a:xfrm>
            <a:off x="0" y="4572000"/>
            <a:ext cx="9144000" cy="2286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 userDrawn="1"/>
        </p:nvSpPr>
        <p:spPr>
          <a:xfrm>
            <a:off x="5203947" y="6096000"/>
            <a:ext cx="39400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of Web Development</a:t>
            </a:r>
            <a:endParaRPr lang="en-US" sz="1800" dirty="0">
              <a:solidFill>
                <a:schemeClr val="bg2"/>
              </a:solidFill>
              <a:latin typeface="Rockwell" pitchFamily="18" charset="0"/>
            </a:endParaRPr>
          </a:p>
        </p:txBody>
      </p:sp>
      <p:sp>
        <p:nvSpPr>
          <p:cNvPr id="17" name="Rectangle 16"/>
          <p:cNvSpPr/>
          <p:nvPr userDrawn="1"/>
        </p:nvSpPr>
        <p:spPr>
          <a:xfrm>
            <a:off x="0" y="6477000"/>
            <a:ext cx="9144000" cy="381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 userDrawn="1"/>
        </p:nvSpPr>
        <p:spPr>
          <a:xfrm>
            <a:off x="0" y="6096000"/>
            <a:ext cx="3771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800" baseline="0" dirty="0" smtClean="0">
                <a:solidFill>
                  <a:schemeClr val="bg2"/>
                </a:solidFill>
                <a:latin typeface="Rockwell" pitchFamily="18" charset="0"/>
              </a:rPr>
              <a:t>and</a:t>
            </a:r>
            <a:r>
              <a:rPr lang="en-US" sz="1800" baseline="0" dirty="0" smtClean="0">
                <a:latin typeface="Rockwell" pitchFamily="18" charset="0"/>
              </a:rPr>
              <a:t> </a:t>
            </a:r>
            <a:r>
              <a:rPr lang="en-US" sz="18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8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9" name="TextBox 18"/>
          <p:cNvSpPr txBox="1"/>
          <p:nvPr userDrawn="1"/>
        </p:nvSpPr>
        <p:spPr>
          <a:xfrm>
            <a:off x="5486400" y="6453003"/>
            <a:ext cx="3657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© 2015 Pearson</a:t>
            </a:r>
          </a:p>
          <a:p>
            <a:pPr algn="r"/>
            <a:r>
              <a:rPr lang="en-US" sz="1200" kern="1200" dirty="0" smtClean="0">
                <a:solidFill>
                  <a:schemeClr val="bg2"/>
                </a:solidFill>
                <a:latin typeface="+mn-lt"/>
                <a:ea typeface="+mn-ea"/>
                <a:cs typeface="+mn-cs"/>
              </a:rPr>
              <a:t>http://www.funwebdev.com</a:t>
            </a:r>
            <a:endParaRPr lang="en-US" sz="1200" kern="1200" dirty="0">
              <a:solidFill>
                <a:schemeClr val="bg2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984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0" y="1676400"/>
            <a:ext cx="5638800" cy="4525963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61963" indent="-4763"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6294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122238"/>
            <a:ext cx="7772400" cy="1020762"/>
          </a:xfrm>
        </p:spPr>
        <p:txBody>
          <a:bodyPr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4525963"/>
          </a:xfrm>
        </p:spPr>
        <p:txBody>
          <a:bodyPr/>
          <a:lstStyle>
            <a:lvl1pPr marL="0" indent="0">
              <a:spcAft>
                <a:spcPts val="1200"/>
              </a:spcAft>
              <a:buNone/>
              <a:defRPr sz="2200">
                <a:solidFill>
                  <a:schemeClr val="tx1"/>
                </a:solidFill>
              </a:defRPr>
            </a:lvl1pPr>
            <a:lvl2pPr marL="461963" indent="-4763">
              <a:spcAft>
                <a:spcPts val="1200"/>
              </a:spcAft>
              <a:buNone/>
              <a:defRPr sz="2000">
                <a:solidFill>
                  <a:schemeClr val="tx1"/>
                </a:solidFill>
              </a:defRPr>
            </a:lvl2pPr>
            <a:lvl3pPr marL="914400" indent="0">
              <a:buNone/>
              <a:defRPr sz="1800">
                <a:solidFill>
                  <a:schemeClr val="tx1"/>
                </a:solidFill>
              </a:defRPr>
            </a:lvl3pPr>
            <a:lvl4pPr marL="1376363" indent="-4763">
              <a:buNone/>
              <a:defRPr sz="1600">
                <a:solidFill>
                  <a:schemeClr val="tx1"/>
                </a:solidFill>
              </a:defRPr>
            </a:lvl4pPr>
            <a:lvl5pPr marL="1828800" indent="0">
              <a:buNone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 hasCustomPrompt="1"/>
          </p:nvPr>
        </p:nvSpPr>
        <p:spPr>
          <a:xfrm>
            <a:off x="914400" y="838200"/>
            <a:ext cx="6400800" cy="304800"/>
          </a:xfrm>
        </p:spPr>
        <p:txBody>
          <a:bodyPr>
            <a:normAutofit/>
          </a:bodyPr>
          <a:lstStyle>
            <a:lvl1pPr>
              <a:buNone/>
              <a:defRPr sz="1500">
                <a:latin typeface="Rockwell" pitchFamily="18" charset="0"/>
              </a:defRPr>
            </a:lvl1pPr>
          </a:lstStyle>
          <a:p>
            <a:pPr lvl="0"/>
            <a:r>
              <a:rPr lang="en-US" dirty="0" smtClean="0"/>
              <a:t>Enter subtitle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5334000"/>
            <a:ext cx="8037513" cy="8382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3962400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  <a:latin typeface="Rockwell Condensed" pitchFamily="18" charset="0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44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00600" y="1600200"/>
            <a:ext cx="3657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9ECA76C-96BA-4C53-A922-4E6799921C76}" type="datetimeFigureOut">
              <a:rPr lang="en-US" smtClean="0"/>
              <a:pPr/>
              <a:t>2/19/2014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3F3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4400" y="152400"/>
            <a:ext cx="7924800" cy="10668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0" y="1143000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915400" y="6553200"/>
            <a:ext cx="228600" cy="304800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6D3AE-9A6B-4724-B938-46259D069CC8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  <p:sp>
        <p:nvSpPr>
          <p:cNvPr id="12" name="Rectangle 11"/>
          <p:cNvSpPr/>
          <p:nvPr userDrawn="1"/>
        </p:nvSpPr>
        <p:spPr>
          <a:xfrm>
            <a:off x="8915400" y="0"/>
            <a:ext cx="2286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 userDrawn="1"/>
        </p:nvSpPr>
        <p:spPr>
          <a:xfrm>
            <a:off x="8839200" y="0"/>
            <a:ext cx="762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/>
          <p:cNvCxnSpPr/>
          <p:nvPr userDrawn="1"/>
        </p:nvCxnSpPr>
        <p:spPr>
          <a:xfrm flipH="1">
            <a:off x="457200" y="6553200"/>
            <a:ext cx="8001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 userDrawn="1"/>
        </p:nvSpPr>
        <p:spPr>
          <a:xfrm>
            <a:off x="5867400" y="6581001"/>
            <a:ext cx="26845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Fundamentals</a:t>
            </a:r>
            <a:r>
              <a:rPr lang="en-US" sz="1200" baseline="0" dirty="0" smtClean="0">
                <a:latin typeface="Rockwell" pitchFamily="18" charset="0"/>
              </a:rPr>
              <a:t> of Web Development</a:t>
            </a:r>
            <a:endParaRPr lang="en-US" sz="1200" dirty="0">
              <a:latin typeface="Rockwell" pitchFamily="18" charset="0"/>
            </a:endParaRPr>
          </a:p>
        </p:txBody>
      </p:sp>
      <p:sp>
        <p:nvSpPr>
          <p:cNvPr id="16" name="TextBox 15"/>
          <p:cNvSpPr txBox="1"/>
          <p:nvPr userDrawn="1"/>
        </p:nvSpPr>
        <p:spPr>
          <a:xfrm>
            <a:off x="363483" y="6581001"/>
            <a:ext cx="25744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accent1"/>
                </a:solidFill>
                <a:latin typeface="Rockwell" pitchFamily="18" charset="0"/>
              </a:rPr>
              <a:t>Randy Connolly </a:t>
            </a:r>
            <a:r>
              <a:rPr lang="en-US" sz="1200" baseline="0" dirty="0" smtClean="0">
                <a:solidFill>
                  <a:schemeClr val="tx1"/>
                </a:solidFill>
                <a:latin typeface="Rockwell" pitchFamily="18" charset="0"/>
              </a:rPr>
              <a:t>and</a:t>
            </a:r>
            <a:r>
              <a:rPr lang="en-US" sz="1200" baseline="0" dirty="0" smtClean="0">
                <a:latin typeface="Rockwell" pitchFamily="18" charset="0"/>
              </a:rPr>
              <a:t> </a:t>
            </a:r>
            <a:r>
              <a:rPr lang="en-US" sz="1200" baseline="0" dirty="0" smtClean="0">
                <a:solidFill>
                  <a:schemeClr val="accent1"/>
                </a:solidFill>
                <a:latin typeface="Rockwell" pitchFamily="18" charset="0"/>
              </a:rPr>
              <a:t>Ricardo Hoar</a:t>
            </a:r>
            <a:endParaRPr lang="en-US" sz="1200" dirty="0">
              <a:solidFill>
                <a:schemeClr val="accent1"/>
              </a:solidFill>
              <a:latin typeface="Rockwell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50" r:id="rId13"/>
    <p:sldLayoutId id="2147483660" r:id="rId14"/>
  </p:sldLayoutIdLst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Rockwell" pitchFamily="18" charset="0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Clr>
          <a:schemeClr val="accent3">
            <a:lumMod val="75000"/>
          </a:schemeClr>
        </a:buClr>
        <a:buFont typeface="Wingdings" pitchFamily="2" charset="2"/>
        <a:buChar char="§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microsoft.com/office/2007/relationships/hdphoto" Target="../media/hdphoto8.wdp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07/relationships/hdphoto" Target="../media/hdphoto1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microsoft.com/office/2007/relationships/hdphoto" Target="../media/hdphoto1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microsoft.com/office/2007/relationships/hdphoto" Target="../media/hdphoto1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microsoft.com/office/2007/relationships/hdphoto" Target="../media/hdphoto16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microsoft.com/office/2007/relationships/hdphoto" Target="../media/hdphoto17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microsoft.com/office/2007/relationships/hdphoto" Target="../media/hdphoto18.wdp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3" Type="http://schemas.microsoft.com/office/2007/relationships/hdphoto" Target="../media/hdphoto19.wdp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685800"/>
            <a:ext cx="7315200" cy="2819400"/>
          </a:xfrm>
        </p:spPr>
        <p:txBody>
          <a:bodyPr/>
          <a:lstStyle/>
          <a:p>
            <a:r>
              <a:rPr lang="en-US" dirty="0" smtClean="0"/>
              <a:t>Web Media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8200" y="4079696"/>
            <a:ext cx="5486400" cy="533400"/>
          </a:xfrm>
        </p:spPr>
        <p:txBody>
          <a:bodyPr>
            <a:noAutofit/>
          </a:bodyPr>
          <a:lstStyle/>
          <a:p>
            <a:r>
              <a:rPr lang="en-US" sz="3600" dirty="0" smtClean="0"/>
              <a:t>Chapter 7</a:t>
            </a:r>
            <a:endParaRPr lang="en-US" sz="3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Images</a:t>
            </a:r>
            <a:endParaRPr lang="en-US" dirty="0"/>
          </a:p>
        </p:txBody>
      </p:sp>
      <p:pic>
        <p:nvPicPr>
          <p:cNvPr id="5" name="Content Placeholder 4" descr="4071507004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5819" b="-15819"/>
          <a:stretch>
            <a:fillRect/>
          </a:stretch>
        </p:blipFill>
        <p:spPr/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 Example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8200" y="1371600"/>
            <a:ext cx="6477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main advantage of vector images is that </a:t>
            </a:r>
            <a:r>
              <a:rPr lang="en-US" dirty="0" smtClean="0"/>
              <a:t>they </a:t>
            </a:r>
            <a:r>
              <a:rPr lang="en-US" dirty="0"/>
              <a:t>can be shrunken or enlarged without a loss of quality</a:t>
            </a:r>
          </a:p>
        </p:txBody>
      </p:sp>
    </p:spTree>
    <p:extLst>
      <p:ext uri="{BB962C8B-B14F-4D97-AF65-F5344CB8AC3E}">
        <p14:creationId xmlns:p14="http://schemas.microsoft.com/office/powerpoint/2010/main" val="804477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Vector </a:t>
            </a:r>
            <a:r>
              <a:rPr lang="en-US" dirty="0" err="1" smtClean="0"/>
              <a:t>vs</a:t>
            </a:r>
            <a:r>
              <a:rPr lang="en-US" dirty="0" smtClean="0"/>
              <a:t> Raster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6" name="Content Placeholder 5" descr="407150700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8766" r="-38766"/>
          <a:stretch>
            <a:fillRect/>
          </a:stretch>
        </p:blipFill>
        <p:spPr>
          <a:xfrm>
            <a:off x="304800" y="1215193"/>
            <a:ext cx="7391400" cy="5226410"/>
          </a:xfrm>
        </p:spPr>
      </p:pic>
    </p:spTree>
    <p:extLst>
      <p:ext uri="{BB962C8B-B14F-4D97-AF65-F5344CB8AC3E}">
        <p14:creationId xmlns:p14="http://schemas.microsoft.com/office/powerpoint/2010/main" val="4267490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Color </a:t>
            </a:r>
            <a:r>
              <a:rPr lang="en-US" dirty="0" smtClean="0"/>
              <a:t>models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>
                <a:solidFill>
                  <a:schemeClr val="accent1"/>
                </a:solidFill>
              </a:rPr>
              <a:t>2</a:t>
            </a:r>
            <a:r>
              <a:rPr lang="en-US" dirty="0" smtClean="0"/>
              <a:t>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13543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Multiple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here </a:t>
            </a:r>
            <a:r>
              <a:rPr lang="en-US" dirty="0"/>
              <a:t>are a variety of different ways to specify color on the </a:t>
            </a:r>
            <a:r>
              <a:rPr lang="en-US" dirty="0" smtClean="0"/>
              <a:t>web.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Named </a:t>
            </a:r>
            <a:r>
              <a:rPr lang="en-US" dirty="0" err="1" smtClean="0"/>
              <a:t>Colours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RGB</a:t>
            </a:r>
            <a:r>
              <a:rPr lang="en-US" dirty="0" smtClean="0"/>
              <a:t> (Red Green and Blue)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CMYK</a:t>
            </a:r>
            <a:r>
              <a:rPr lang="en-US" dirty="0" smtClean="0"/>
              <a:t> (</a:t>
            </a:r>
            <a:r>
              <a:rPr lang="en-US" dirty="0"/>
              <a:t>Cyan-Magenta</a:t>
            </a:r>
            <a:r>
              <a:rPr lang="en-US" dirty="0" smtClean="0"/>
              <a:t>- Yellow</a:t>
            </a:r>
            <a:r>
              <a:rPr lang="en-US" dirty="0"/>
              <a:t>-Key (or </a:t>
            </a:r>
            <a:r>
              <a:rPr lang="en-US" dirty="0" err="1"/>
              <a:t>blacK</a:t>
            </a:r>
            <a:r>
              <a:rPr lang="en-US" dirty="0" smtClean="0"/>
              <a:t>))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HSL/HSB </a:t>
            </a:r>
            <a:r>
              <a:rPr lang="en-US" dirty="0" smtClean="0"/>
              <a:t>(Hue, Saturation, Lightness/Brightness)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75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That </a:t>
            </a:r>
            <a:r>
              <a:rPr lang="en-US" dirty="0"/>
              <a:t>shirt is a nice #33CA8F color.</a:t>
            </a:r>
          </a:p>
        </p:txBody>
      </p:sp>
      <p:pic>
        <p:nvPicPr>
          <p:cNvPr id="6" name="Content Placeholder 5" descr="407150700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46" r="-175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2132869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represent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/>
              <a:buChar char="•"/>
            </a:pPr>
            <a:r>
              <a:rPr lang="en-US" dirty="0" smtClean="0"/>
              <a:t>6 Digit Hexadecimal notation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#RRGGBB, where each digit 0-F hex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Example </a:t>
            </a:r>
            <a:r>
              <a:rPr lang="en-US" dirty="0" smtClean="0">
                <a:solidFill>
                  <a:srgbClr val="FF0000"/>
                </a:solidFill>
              </a:rPr>
              <a:t>#FF0000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CSS </a:t>
            </a:r>
            <a:r>
              <a:rPr lang="en-US" dirty="0" err="1" smtClean="0"/>
              <a:t>rgb</a:t>
            </a:r>
            <a:r>
              <a:rPr lang="en-US" dirty="0" smtClean="0"/>
              <a:t> function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err="1" smtClean="0"/>
              <a:t>Rgb</a:t>
            </a:r>
            <a:r>
              <a:rPr lang="en-US" dirty="0" smtClean="0"/>
              <a:t>(red, green, blue), values 0-255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Example </a:t>
            </a:r>
            <a:r>
              <a:rPr lang="en-US" dirty="0" err="1" smtClean="0">
                <a:solidFill>
                  <a:srgbClr val="FF0000"/>
                </a:solidFill>
              </a:rPr>
              <a:t>rgb</a:t>
            </a:r>
            <a:r>
              <a:rPr lang="en-US" dirty="0" smtClean="0">
                <a:solidFill>
                  <a:srgbClr val="FF0000"/>
                </a:solidFill>
              </a:rPr>
              <a:t>(255, 0, 0);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48369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Little color theory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Because the </a:t>
            </a:r>
            <a:r>
              <a:rPr lang="en-US" dirty="0"/>
              <a:t>RGB colors combine to create white, they are also called </a:t>
            </a:r>
            <a:r>
              <a:rPr lang="en-US" b="1" dirty="0"/>
              <a:t>additive colors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absence of colored light is </a:t>
            </a:r>
            <a:r>
              <a:rPr lang="en-US" dirty="0" smtClean="0"/>
              <a:t>black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/>
              <a:t>A</a:t>
            </a:r>
            <a:r>
              <a:rPr lang="en-US" dirty="0" smtClean="0"/>
              <a:t>dding </a:t>
            </a:r>
            <a:r>
              <a:rPr lang="en-US" dirty="0"/>
              <a:t>all colors together creates </a:t>
            </a:r>
            <a:r>
              <a:rPr lang="en-US" dirty="0" smtClean="0"/>
              <a:t>white.</a:t>
            </a:r>
            <a:endParaRPr lang="en-US" dirty="0"/>
          </a:p>
        </p:txBody>
      </p:sp>
      <p:pic>
        <p:nvPicPr>
          <p:cNvPr id="6" name="Content Placeholder 5" descr="4071507006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7546" r="-17546"/>
          <a:stretch>
            <a:fillRect/>
          </a:stretch>
        </p:blipFill>
        <p:spPr>
          <a:xfrm>
            <a:off x="2743200" y="3810000"/>
            <a:ext cx="3657600" cy="2586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222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RGB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to choose</a:t>
            </a:r>
            <a:endParaRPr lang="en-US" dirty="0"/>
          </a:p>
        </p:txBody>
      </p:sp>
      <p:pic>
        <p:nvPicPr>
          <p:cNvPr id="6" name="Content Placeholder 5" descr="407150700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831" r="-1283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548280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 traditional color printing, color is created through overlapping cyan</a:t>
            </a:r>
            <a:r>
              <a:rPr lang="en-US" dirty="0" smtClean="0"/>
              <a:t>, magenta</a:t>
            </a:r>
            <a:r>
              <a:rPr lang="en-US" dirty="0"/>
              <a:t>, yellow, and black dots that from a distance create the illusion of the </a:t>
            </a:r>
            <a:r>
              <a:rPr lang="en-US" dirty="0" smtClean="0"/>
              <a:t>combined color. For this a different color </a:t>
            </a:r>
            <a:r>
              <a:rPr lang="en-US" dirty="0"/>
              <a:t>model is necessary, </a:t>
            </a:r>
            <a:r>
              <a:rPr lang="en-US" dirty="0" smtClean="0"/>
              <a:t>namely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CMYK </a:t>
            </a:r>
            <a:r>
              <a:rPr lang="en-US" b="1" dirty="0"/>
              <a:t>color model </a:t>
            </a:r>
            <a:r>
              <a:rPr lang="en-US" dirty="0"/>
              <a:t>for Cyan-</a:t>
            </a:r>
            <a:r>
              <a:rPr lang="en-US" dirty="0" smtClean="0"/>
              <a:t>Magenta</a:t>
            </a:r>
            <a:r>
              <a:rPr lang="en-US" dirty="0"/>
              <a:t> </a:t>
            </a:r>
            <a:r>
              <a:rPr lang="en-US" dirty="0" smtClean="0"/>
              <a:t>Yellow</a:t>
            </a:r>
            <a:r>
              <a:rPr lang="en-US" dirty="0"/>
              <a:t>-Key (or </a:t>
            </a:r>
            <a:r>
              <a:rPr lang="en-US" dirty="0" err="1"/>
              <a:t>blacK</a:t>
            </a:r>
            <a:r>
              <a:rPr lang="en-US" dirty="0"/>
              <a:t>)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not every image will be displayed on an RGB device</a:t>
            </a:r>
          </a:p>
        </p:txBody>
      </p:sp>
      <p:pic>
        <p:nvPicPr>
          <p:cNvPr id="7" name="Picture 6" descr="4071507008.tif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9400" y="4038600"/>
            <a:ext cx="2587752" cy="2468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5273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CMYK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For printers</a:t>
            </a:r>
            <a:endParaRPr lang="en-US" dirty="0"/>
          </a:p>
        </p:txBody>
      </p:sp>
      <p:pic>
        <p:nvPicPr>
          <p:cNvPr id="6" name="Content Placeholder 5" descr="4071507008.tif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7464" r="-1746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262769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Digital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Representation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Color </a:t>
            </a:r>
          </a:p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Models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Image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Concepts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File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Formats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Audio</a:t>
            </a:r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 and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Video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HTML5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 Canvas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Gamut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The range of colors </a:t>
            </a:r>
            <a:r>
              <a:rPr lang="en-US" dirty="0"/>
              <a:t>that a color system can display or print</a:t>
            </a:r>
          </a:p>
        </p:txBody>
      </p:sp>
      <p:pic>
        <p:nvPicPr>
          <p:cNvPr id="5" name="Content Placeholder 4" descr="407150700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20" b="-22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529108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HSL/HSB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629400" cy="4525963"/>
          </a:xfrm>
        </p:spPr>
        <p:txBody>
          <a:bodyPr>
            <a:normAutofit/>
          </a:bodyPr>
          <a:lstStyle/>
          <a:p>
            <a:r>
              <a:rPr lang="en-US" sz="2400" b="1" dirty="0" smtClean="0">
                <a:solidFill>
                  <a:srgbClr val="FF6600"/>
                </a:solidFill>
              </a:rPr>
              <a:t>H</a:t>
            </a:r>
            <a:r>
              <a:rPr lang="en-US" sz="2400" dirty="0" smtClean="0"/>
              <a:t>ue, </a:t>
            </a:r>
            <a:r>
              <a:rPr lang="en-US" sz="2400" b="1" dirty="0" smtClean="0">
                <a:solidFill>
                  <a:srgbClr val="FF6600"/>
                </a:solidFill>
              </a:rPr>
              <a:t>S</a:t>
            </a:r>
            <a:r>
              <a:rPr lang="en-US" sz="2400" dirty="0" smtClean="0"/>
              <a:t>aturation, </a:t>
            </a:r>
            <a:r>
              <a:rPr lang="en-US" sz="2400" b="1" dirty="0" smtClean="0">
                <a:solidFill>
                  <a:srgbClr val="FF6600"/>
                </a:solidFill>
              </a:rPr>
              <a:t>B</a:t>
            </a:r>
            <a:r>
              <a:rPr lang="en-US" sz="2400" dirty="0" smtClean="0"/>
              <a:t>rightness(HSB) or </a:t>
            </a:r>
            <a:r>
              <a:rPr lang="en-US" sz="2400" b="1" dirty="0" smtClean="0">
                <a:solidFill>
                  <a:srgbClr val="FF6600"/>
                </a:solidFill>
              </a:rPr>
              <a:t>L</a:t>
            </a:r>
            <a:r>
              <a:rPr lang="en-US" sz="2400" dirty="0" smtClean="0"/>
              <a:t>ightness(HSL)</a:t>
            </a:r>
          </a:p>
          <a:p>
            <a:r>
              <a:rPr lang="en-US" sz="2400" dirty="0"/>
              <a:t>is more closely </a:t>
            </a:r>
            <a:r>
              <a:rPr lang="en-US" sz="2400" dirty="0" smtClean="0"/>
              <a:t>aligned to </a:t>
            </a:r>
            <a:r>
              <a:rPr lang="en-US" sz="2400" dirty="0"/>
              <a:t>the way we generally talk about </a:t>
            </a:r>
            <a:r>
              <a:rPr lang="en-US" sz="2400" dirty="0" smtClean="0"/>
              <a:t>color. It </a:t>
            </a:r>
            <a:r>
              <a:rPr lang="en-US" sz="2400" dirty="0"/>
              <a:t>breaks a color down into three </a:t>
            </a:r>
            <a:r>
              <a:rPr lang="en-US" sz="2400" dirty="0" smtClean="0"/>
              <a:t>components: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hue </a:t>
            </a:r>
            <a:r>
              <a:rPr lang="en-US" sz="2400" dirty="0"/>
              <a:t>(what we generally refer to as color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saturation </a:t>
            </a:r>
            <a:r>
              <a:rPr lang="en-US" sz="2400" dirty="0"/>
              <a:t>(the intensity or </a:t>
            </a:r>
            <a:r>
              <a:rPr lang="en-US" sz="2400" dirty="0" smtClean="0"/>
              <a:t>strength of </a:t>
            </a:r>
            <a:r>
              <a:rPr lang="en-US" sz="2400" dirty="0"/>
              <a:t>a color</a:t>
            </a:r>
            <a:endParaRPr lang="en-US" sz="2400" dirty="0" smtClean="0"/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Lightness/brightness </a:t>
            </a:r>
            <a:r>
              <a:rPr lang="en-US" sz="2400" dirty="0"/>
              <a:t>(that is, </a:t>
            </a:r>
            <a:r>
              <a:rPr lang="en-US" sz="2400" dirty="0" smtClean="0"/>
              <a:t>the relative </a:t>
            </a:r>
            <a:r>
              <a:rPr lang="en-US" sz="2400" dirty="0"/>
              <a:t>lightness or darkness of a </a:t>
            </a:r>
            <a:r>
              <a:rPr lang="en-US" sz="2400" dirty="0" smtClean="0"/>
              <a:t>color)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8994094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HSL/HSB 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endParaRPr lang="en-US" dirty="0"/>
          </a:p>
        </p:txBody>
      </p:sp>
      <p:pic>
        <p:nvPicPr>
          <p:cNvPr id="6" name="Content Placeholder 5" descr="4071507010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91" b="-649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21890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HSL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CSS3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629400" cy="4525963"/>
          </a:xfrm>
        </p:spPr>
        <p:txBody>
          <a:bodyPr>
            <a:normAutofit fontScale="92500"/>
          </a:bodyPr>
          <a:lstStyle/>
          <a:p>
            <a:r>
              <a:rPr lang="en-US" sz="2400" dirty="0"/>
              <a:t>CSS3 </a:t>
            </a:r>
            <a:r>
              <a:rPr lang="en-US" sz="2400" dirty="0" smtClean="0"/>
              <a:t>has support for </a:t>
            </a:r>
            <a:r>
              <a:rPr lang="en-US" sz="2400" dirty="0"/>
              <a:t>the HSL </a:t>
            </a:r>
            <a:r>
              <a:rPr lang="en-US" sz="2400" dirty="0" smtClean="0"/>
              <a:t>model using </a:t>
            </a:r>
            <a:r>
              <a:rPr lang="en-US" sz="2400" dirty="0"/>
              <a:t>the notation: </a:t>
            </a:r>
            <a:endParaRPr lang="en-US" sz="2400" dirty="0" smtClean="0"/>
          </a:p>
          <a:p>
            <a:r>
              <a:rPr lang="en-US" sz="2400" b="1" dirty="0" err="1" smtClean="0"/>
              <a:t>hsl</a:t>
            </a:r>
            <a:r>
              <a:rPr lang="en-US" sz="2400" b="1" dirty="0"/>
              <a:t>(</a:t>
            </a:r>
            <a:r>
              <a:rPr lang="en-US" sz="2400" b="1" dirty="0" err="1"/>
              <a:t>hhh</a:t>
            </a:r>
            <a:r>
              <a:rPr lang="en-US" sz="2400" b="1" dirty="0"/>
              <a:t>, </a:t>
            </a:r>
            <a:r>
              <a:rPr lang="en-US" sz="2400" b="1" dirty="0" err="1"/>
              <a:t>ss</a:t>
            </a:r>
            <a:r>
              <a:rPr lang="en-US" sz="2400" b="1" dirty="0"/>
              <a:t>%, bb%</a:t>
            </a:r>
            <a:r>
              <a:rPr lang="en-US" sz="2400" b="1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hue</a:t>
            </a:r>
            <a:r>
              <a:rPr lang="en-US" sz="2400" dirty="0"/>
              <a:t> is an </a:t>
            </a:r>
            <a:r>
              <a:rPr lang="en-US" sz="2400" dirty="0" smtClean="0"/>
              <a:t>angle between </a:t>
            </a:r>
            <a:r>
              <a:rPr lang="en-US" sz="2400" dirty="0"/>
              <a:t>0 and 360 (think of hue as a circle</a:t>
            </a:r>
            <a:r>
              <a:rPr lang="en-US" sz="2400" dirty="0" smtClean="0"/>
              <a:t>)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/>
              <a:t>saturation</a:t>
            </a:r>
            <a:r>
              <a:rPr lang="en-US" sz="2400" dirty="0"/>
              <a:t> is a percentage </a:t>
            </a:r>
            <a:r>
              <a:rPr lang="en-US" sz="2400" dirty="0" smtClean="0"/>
              <a:t>between 0 </a:t>
            </a:r>
            <a:r>
              <a:rPr lang="en-US" sz="2400" dirty="0"/>
              <a:t>and 100, where 0% is completed </a:t>
            </a:r>
            <a:r>
              <a:rPr lang="en-US" sz="2400" dirty="0" err="1"/>
              <a:t>desaturated</a:t>
            </a:r>
            <a:r>
              <a:rPr lang="en-US" sz="2400" dirty="0"/>
              <a:t> (grey) while 100% is fully </a:t>
            </a:r>
            <a:r>
              <a:rPr lang="en-US" sz="2400" dirty="0" smtClean="0"/>
              <a:t>saturated.</a:t>
            </a:r>
          </a:p>
          <a:p>
            <a:pPr marL="342900" indent="-342900">
              <a:buFont typeface="Arial"/>
              <a:buChar char="•"/>
            </a:pPr>
            <a:r>
              <a:rPr lang="en-US" sz="2400" b="1" dirty="0" smtClean="0"/>
              <a:t>Brightness/lightness </a:t>
            </a:r>
            <a:r>
              <a:rPr lang="en-US" sz="2400" dirty="0" smtClean="0"/>
              <a:t>is </a:t>
            </a:r>
            <a:r>
              <a:rPr lang="en-US" sz="2400" dirty="0"/>
              <a:t>a percentage between 0 and 100, with 0 percent being </a:t>
            </a:r>
            <a:r>
              <a:rPr lang="en-US" sz="2400" dirty="0" smtClean="0"/>
              <a:t>pure dark </a:t>
            </a:r>
            <a:r>
              <a:rPr lang="en-US" sz="2400" dirty="0"/>
              <a:t>(black), and 100 percent being pure bright (white)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33444861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 can see right through you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Opacity</a:t>
            </a:r>
            <a:r>
              <a:rPr lang="en-US" dirty="0" smtClean="0"/>
              <a:t> is </a:t>
            </a:r>
            <a:r>
              <a:rPr lang="en-US" dirty="0"/>
              <a:t>the degree of transparency in the </a:t>
            </a:r>
            <a:r>
              <a:rPr lang="en-US" dirty="0" smtClean="0"/>
              <a:t>color.</a:t>
            </a:r>
            <a:r>
              <a:rPr lang="en-US" dirty="0"/>
              <a:t> This value is also </a:t>
            </a:r>
            <a:r>
              <a:rPr lang="en-US" dirty="0" smtClean="0"/>
              <a:t>referred to </a:t>
            </a:r>
            <a:r>
              <a:rPr lang="en-US" dirty="0"/>
              <a:t>as </a:t>
            </a:r>
            <a:r>
              <a:rPr lang="en-US" b="1" dirty="0"/>
              <a:t>alpha transparency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Opacity is typically a percentage value between 0 and 100 (or between 0 </a:t>
            </a:r>
            <a:r>
              <a:rPr lang="en-US" dirty="0" smtClean="0"/>
              <a:t>and 1.0)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0 means </a:t>
            </a:r>
            <a:r>
              <a:rPr lang="en-US" dirty="0" smtClean="0"/>
              <a:t>no opacity (transparent)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 smtClean="0"/>
              <a:t>100 </a:t>
            </a:r>
            <a:r>
              <a:rPr lang="en-US" dirty="0"/>
              <a:t>means that the element is fully opaque (no transparency)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You can also add opacity values to a color </a:t>
            </a:r>
            <a:r>
              <a:rPr lang="en-US" dirty="0" smtClean="0"/>
              <a:t>specification using </a:t>
            </a:r>
            <a:r>
              <a:rPr lang="en-US" dirty="0"/>
              <a:t>the </a:t>
            </a:r>
            <a:r>
              <a:rPr lang="en-US" dirty="0" err="1"/>
              <a:t>rgba</a:t>
            </a:r>
            <a:r>
              <a:rPr lang="en-US" dirty="0"/>
              <a:t>() or </a:t>
            </a:r>
            <a:r>
              <a:rPr lang="en-US" dirty="0" err="1"/>
              <a:t>hsla</a:t>
            </a:r>
            <a:r>
              <a:rPr lang="en-US" dirty="0"/>
              <a:t>()</a:t>
            </a:r>
          </a:p>
          <a:p>
            <a:pPr marL="804863" lvl="1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642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pic>
        <p:nvPicPr>
          <p:cNvPr id="6" name="Content Placeholder 5" descr="407150701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930" r="-593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4480798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Opacity	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Autofit/>
          </a:bodyPr>
          <a:lstStyle/>
          <a:p>
            <a:r>
              <a:rPr lang="en-US" dirty="0" smtClean="0"/>
              <a:t>In CSS</a:t>
            </a:r>
            <a:endParaRPr lang="en-US" dirty="0"/>
          </a:p>
        </p:txBody>
      </p:sp>
      <p:pic>
        <p:nvPicPr>
          <p:cNvPr id="8" name="Content Placeholder 7" descr="407150701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226" r="-1822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0022453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Relationships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Humans </a:t>
            </a:r>
            <a:r>
              <a:rPr lang="en-US" dirty="0" smtClean="0"/>
              <a:t>do </a:t>
            </a:r>
            <a:r>
              <a:rPr lang="en-US" dirty="0"/>
              <a:t>not dispassionately register a color’s hue, saturation, </a:t>
            </a:r>
            <a:r>
              <a:rPr lang="en-US" dirty="0" smtClean="0"/>
              <a:t>and brightness.</a:t>
            </a:r>
            <a:r>
              <a:rPr lang="en-US" dirty="0"/>
              <a:t> Instead we see colors in relationship to other colors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the way </a:t>
            </a:r>
            <a:r>
              <a:rPr lang="en-US" dirty="0" smtClean="0"/>
              <a:t>we perceive </a:t>
            </a:r>
            <a:r>
              <a:rPr lang="en-US" dirty="0"/>
              <a:t>a color changes based on the other colors that are in close proximity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colors can evoke certain emotions and impressions, many of which </a:t>
            </a:r>
            <a:r>
              <a:rPr lang="en-US" dirty="0" smtClean="0"/>
              <a:t>are culturally determined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Artists often use the color </a:t>
            </a:r>
            <a:r>
              <a:rPr lang="en-US" dirty="0" smtClean="0"/>
              <a:t>wheel, and more sophisticated mechanisms, to </a:t>
            </a:r>
            <a:r>
              <a:rPr lang="en-US" dirty="0"/>
              <a:t>help understand and work with color</a:t>
            </a:r>
          </a:p>
          <a:p>
            <a:pPr marL="342900" indent="-342900">
              <a:buFont typeface="Arial"/>
              <a:buChar char="•"/>
            </a:pPr>
            <a:endParaRPr lang="en-US" b="1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But that is a nice </a:t>
            </a:r>
            <a:r>
              <a:rPr lang="en-US" dirty="0"/>
              <a:t>#33CA8F </a:t>
            </a:r>
            <a:r>
              <a:rPr lang="en-US" dirty="0" smtClean="0"/>
              <a:t>shirt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189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6" name="Content Placeholder 5" descr="407150701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50000" contrast="-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289" r="-2289"/>
          <a:stretch>
            <a:fillRect/>
          </a:stretch>
        </p:blipFill>
        <p:spPr>
          <a:xfrm>
            <a:off x="914400" y="1447800"/>
            <a:ext cx="6400800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Color Wheel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0637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</a:t>
            </a:r>
            <a:r>
              <a:rPr lang="en-US" dirty="0" smtClean="0"/>
              <a:t>Relationships</a:t>
            </a:r>
            <a:endParaRPr lang="en-US" dirty="0"/>
          </a:p>
        </p:txBody>
      </p:sp>
      <p:pic>
        <p:nvPicPr>
          <p:cNvPr id="5" name="Content Placeholder 4" descr="4071507014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6009" r="-56009" b="39361"/>
          <a:stretch/>
        </p:blipFill>
        <p:spPr>
          <a:xfrm>
            <a:off x="-2819400" y="1143000"/>
            <a:ext cx="12638528" cy="5419087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Ways of picking color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6299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Digital </a:t>
            </a:r>
            <a:r>
              <a:rPr lang="en-US" dirty="0" smtClean="0"/>
              <a:t>Representation of Images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 smtClean="0">
                <a:solidFill>
                  <a:schemeClr val="accent1"/>
                </a:solidFill>
              </a:rPr>
              <a:t>1</a:t>
            </a:r>
            <a:r>
              <a:rPr lang="en-US" dirty="0" smtClean="0"/>
              <a:t>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</a:t>
            </a:r>
            <a:r>
              <a:rPr lang="en-US" dirty="0" smtClean="0"/>
              <a:t>Relationships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few more</a:t>
            </a:r>
            <a:endParaRPr lang="en-US" dirty="0"/>
          </a:p>
        </p:txBody>
      </p:sp>
      <p:pic>
        <p:nvPicPr>
          <p:cNvPr id="6" name="Content Placeholder 5" descr="4071507014.eps.png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6009" t="60042" r="-56009"/>
          <a:stretch/>
        </p:blipFill>
        <p:spPr>
          <a:xfrm>
            <a:off x="-2743200" y="1143000"/>
            <a:ext cx="12406052" cy="3505200"/>
          </a:xfrm>
        </p:spPr>
      </p:pic>
    </p:spTree>
    <p:extLst>
      <p:ext uri="{BB962C8B-B14F-4D97-AF65-F5344CB8AC3E}">
        <p14:creationId xmlns:p14="http://schemas.microsoft.com/office/powerpoint/2010/main" val="3702566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pic>
        <p:nvPicPr>
          <p:cNvPr id="6" name="Content Placeholder 5" descr="407150701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6625" r="-26625"/>
          <a:stretch>
            <a:fillRect/>
          </a:stretch>
        </p:blipFill>
        <p:spPr>
          <a:xfrm>
            <a:off x="-304800" y="1219200"/>
            <a:ext cx="7467600" cy="5280290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few online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562738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Relationships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Some 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point here is that the colors you use in a website should not be chosen </a:t>
            </a:r>
            <a:r>
              <a:rPr lang="en-US" dirty="0" smtClean="0"/>
              <a:t>at random</a:t>
            </a:r>
            <a:r>
              <a:rPr lang="en-US" dirty="0"/>
              <a:t>, but should work together in some manner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Programmers are not always the best judges of good color combinations.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Sometimes you will have a visual designer who will handle these decisions.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But for smaller </a:t>
            </a:r>
            <a:r>
              <a:rPr lang="en-US" dirty="0"/>
              <a:t>projects, you may need to make those decisions yourself</a:t>
            </a:r>
            <a:r>
              <a:rPr lang="en-US" dirty="0" smtClean="0"/>
              <a:t>. Use the Tools!!!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33089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Image </a:t>
            </a:r>
            <a:r>
              <a:rPr lang="en-US" dirty="0" smtClean="0">
                <a:solidFill>
                  <a:srgbClr val="467082"/>
                </a:solidFill>
              </a:rPr>
              <a:t>Concepts</a:t>
            </a:r>
            <a:endParaRPr lang="en-US" dirty="0">
              <a:solidFill>
                <a:srgbClr val="46708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3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335748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Color depth </a:t>
            </a:r>
            <a:r>
              <a:rPr lang="en-US" dirty="0"/>
              <a:t>refers to the maximum number of possible colors that an image </a:t>
            </a:r>
            <a:r>
              <a:rPr lang="en-US" dirty="0" smtClean="0"/>
              <a:t>can contain.</a:t>
            </a:r>
          </a:p>
          <a:p>
            <a:r>
              <a:rPr lang="en-US" dirty="0"/>
              <a:t>For raster images, this value is determined by the number of bits used </a:t>
            </a:r>
            <a:r>
              <a:rPr lang="en-US" dirty="0" smtClean="0"/>
              <a:t>to represent </a:t>
            </a:r>
            <a:r>
              <a:rPr lang="en-US" dirty="0"/>
              <a:t>the color or tone information for each pixel in the image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4071507016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4022347"/>
            <a:ext cx="8077200" cy="1997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9870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Depth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sz="quarter" idx="13"/>
          </p:nvPr>
        </p:nvGraphicFramePr>
        <p:xfrm>
          <a:off x="914400" y="2057400"/>
          <a:ext cx="6781800" cy="29845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46988"/>
                <a:gridCol w="5334812"/>
              </a:tblGrid>
              <a:tr h="482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# Bits / Pixel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Description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9975" marR="9975" marT="0" marB="0"/>
                </a:tc>
              </a:tr>
              <a:tr h="9652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400"/>
                        <a:t>8 bits or less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Sometimes referred to as indexed color. No more than 2</a:t>
                      </a:r>
                      <a:r>
                        <a:rPr lang="en-CA" sz="1400" baseline="30000" dirty="0"/>
                        <a:t>8</a:t>
                      </a:r>
                      <a:r>
                        <a:rPr lang="en-CA" sz="1400" dirty="0"/>
                        <a:t> or 256 colors can be represented.  Using 7 bits per pixel would allow only 128 colors, 6 bits per pixel would allow only 64 colors, 5 bits = 32 colors, 4 bits=16 colors, 3 bits = 8 colors, 2 bits = 4 colors, and 1 bit = 2 colors.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400"/>
                        <a:t>24 bits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Also called true color. 16.8 million colors can be represented. Eight bits each are used for red, green, and blue information.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400"/>
                        <a:t>32 bits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Same as 24 bit, but 8 bits of alpha transparency information is added.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</a:tr>
              <a:tr h="482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400"/>
                        <a:t>48 bits</a:t>
                      </a:r>
                      <a:endParaRPr lang="en-CA" sz="14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16 bits per red, green, and blue. While not supported in browsers, these deep color image depths are supported by specialized photo editing software.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9975" marR="9975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106624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Image color </a:t>
            </a:r>
            <a:r>
              <a:rPr lang="en-US" dirty="0"/>
              <a:t>depth is not the same thing as </a:t>
            </a:r>
            <a:r>
              <a:rPr lang="en-US" dirty="0" smtClean="0"/>
              <a:t>device color </a:t>
            </a:r>
            <a:r>
              <a:rPr lang="en-US" dirty="0"/>
              <a:t>depth, which refers to the number </a:t>
            </a:r>
            <a:r>
              <a:rPr lang="en-US" dirty="0" smtClean="0"/>
              <a:t>of simultaneous </a:t>
            </a:r>
            <a:r>
              <a:rPr lang="en-US" dirty="0"/>
              <a:t>colors a device can </a:t>
            </a:r>
            <a:r>
              <a:rPr lang="en-US" dirty="0" smtClean="0"/>
              <a:t>actually display.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Most </a:t>
            </a:r>
            <a:r>
              <a:rPr lang="en-US" dirty="0" smtClean="0"/>
              <a:t>home and </a:t>
            </a:r>
            <a:r>
              <a:rPr lang="en-US" dirty="0"/>
              <a:t>business-class LCD monitors are in fact often only 18-bit display </a:t>
            </a:r>
            <a:r>
              <a:rPr lang="en-US" dirty="0" smtClean="0"/>
              <a:t>devices (262,144 colors)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LCD monitors that can display </a:t>
            </a:r>
            <a:r>
              <a:rPr lang="en-US" dirty="0" smtClean="0"/>
              <a:t>true 24</a:t>
            </a:r>
            <a:r>
              <a:rPr lang="en-US" dirty="0"/>
              <a:t>-bit color are more expensive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Your output device has limits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6674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Depth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Image color </a:t>
            </a:r>
            <a:r>
              <a:rPr lang="en-US" dirty="0"/>
              <a:t>depth is not the same thing as </a:t>
            </a:r>
            <a:r>
              <a:rPr lang="en-US" dirty="0" smtClean="0"/>
              <a:t>device color </a:t>
            </a:r>
            <a:r>
              <a:rPr lang="en-US" dirty="0"/>
              <a:t>depth, which refers to the number </a:t>
            </a:r>
            <a:r>
              <a:rPr lang="en-US" dirty="0" smtClean="0"/>
              <a:t>of simultaneous </a:t>
            </a:r>
            <a:r>
              <a:rPr lang="en-US" dirty="0"/>
              <a:t>colors a device can </a:t>
            </a:r>
            <a:r>
              <a:rPr lang="en-US" dirty="0" smtClean="0"/>
              <a:t>actually display.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Most </a:t>
            </a:r>
            <a:r>
              <a:rPr lang="en-US" dirty="0" smtClean="0"/>
              <a:t>home and </a:t>
            </a:r>
            <a:r>
              <a:rPr lang="en-US" dirty="0"/>
              <a:t>business-class LCD monitors are in fact often only 18-bit display </a:t>
            </a:r>
            <a:r>
              <a:rPr lang="en-US" dirty="0" smtClean="0"/>
              <a:t>devices (262,144 colors)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LCD monitors that can display </a:t>
            </a:r>
            <a:r>
              <a:rPr lang="en-US" dirty="0" smtClean="0"/>
              <a:t>true 24</a:t>
            </a:r>
            <a:r>
              <a:rPr lang="en-US" dirty="0"/>
              <a:t>-bit color are more </a:t>
            </a:r>
            <a:r>
              <a:rPr lang="en-US" dirty="0" smtClean="0"/>
              <a:t>expensive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Your output device has limits too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9774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Dithering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Monitors limited to less than true color create the illusion of more colors </a:t>
            </a:r>
            <a:r>
              <a:rPr lang="en-US" dirty="0" smtClean="0"/>
              <a:t>by </a:t>
            </a:r>
            <a:r>
              <a:rPr lang="en-US" b="1" dirty="0" smtClean="0"/>
              <a:t>dithering </a:t>
            </a:r>
            <a:r>
              <a:rPr lang="en-US" dirty="0"/>
              <a:t>the available colors in a diffuse pattern of pixels</a:t>
            </a:r>
          </a:p>
        </p:txBody>
      </p:sp>
      <p:pic>
        <p:nvPicPr>
          <p:cNvPr id="6" name="Picture 5" descr="4071507017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3505200"/>
            <a:ext cx="7391399" cy="202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610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image size </a:t>
            </a:r>
            <a:r>
              <a:rPr lang="en-US" dirty="0"/>
              <a:t>refers to </a:t>
            </a:r>
            <a:r>
              <a:rPr lang="en-US" dirty="0" smtClean="0"/>
              <a:t>how many </a:t>
            </a:r>
            <a:r>
              <a:rPr lang="en-US" dirty="0"/>
              <a:t>pixels it contains,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Usually pixels </a:t>
            </a:r>
            <a:r>
              <a:rPr lang="en-US" dirty="0"/>
              <a:t>wide </a:t>
            </a:r>
            <a:r>
              <a:rPr lang="en-US" dirty="0" smtClean="0"/>
              <a:t>x pixels high</a:t>
            </a:r>
          </a:p>
          <a:p>
            <a:r>
              <a:rPr lang="en-US" dirty="0"/>
              <a:t>Notice that you do not use real-world measurement </a:t>
            </a:r>
            <a:r>
              <a:rPr lang="en-US" dirty="0" smtClean="0"/>
              <a:t>units. </a:t>
            </a:r>
            <a:r>
              <a:rPr lang="en-US" dirty="0"/>
              <a:t>The size of an image on-</a:t>
            </a:r>
            <a:r>
              <a:rPr lang="en-US" dirty="0" smtClean="0"/>
              <a:t>screen is </a:t>
            </a:r>
            <a:r>
              <a:rPr lang="en-US" dirty="0"/>
              <a:t>determined by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pixel dimensions of the image,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monitor size,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computer’s display </a:t>
            </a:r>
            <a:r>
              <a:rPr lang="en-US" dirty="0"/>
              <a:t>resolution, </a:t>
            </a:r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/>
              <a:t>one of which is at the control of the web designer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How big is this raster?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35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 you see text and images </a:t>
            </a:r>
            <a:r>
              <a:rPr lang="en-US" i="1" dirty="0"/>
              <a:t>on your desktop </a:t>
            </a:r>
            <a:r>
              <a:rPr lang="en-US" dirty="0"/>
              <a:t>monitor or your mobile screen, </a:t>
            </a:r>
            <a:r>
              <a:rPr lang="en-US" dirty="0" smtClean="0"/>
              <a:t>you are </a:t>
            </a:r>
            <a:r>
              <a:rPr lang="en-US" dirty="0"/>
              <a:t>seeing many small squares of colored light called </a:t>
            </a:r>
            <a:r>
              <a:rPr lang="en-US" b="1" dirty="0"/>
              <a:t>pixels </a:t>
            </a:r>
            <a:r>
              <a:rPr lang="en-US" dirty="0"/>
              <a:t>that are arranged in </a:t>
            </a:r>
            <a:r>
              <a:rPr lang="en-US" dirty="0" smtClean="0"/>
              <a:t>a two</a:t>
            </a:r>
            <a:r>
              <a:rPr lang="en-US" dirty="0"/>
              <a:t>-dimensional </a:t>
            </a:r>
            <a:r>
              <a:rPr lang="en-US" dirty="0" smtClean="0"/>
              <a:t>grid.</a:t>
            </a:r>
          </a:p>
          <a:p>
            <a:endParaRPr lang="en-US" dirty="0"/>
          </a:p>
          <a:p>
            <a:r>
              <a:rPr lang="en-US" dirty="0"/>
              <a:t>These same images and text </a:t>
            </a:r>
            <a:r>
              <a:rPr lang="en-US" i="1" dirty="0"/>
              <a:t>on the printed page </a:t>
            </a:r>
            <a:r>
              <a:rPr lang="en-US" dirty="0"/>
              <a:t>are not </a:t>
            </a:r>
            <a:r>
              <a:rPr lang="en-US" dirty="0" smtClean="0"/>
              <a:t>created from </a:t>
            </a:r>
            <a:r>
              <a:rPr lang="en-US" dirty="0"/>
              <a:t>pixels, but from small overlapping dots usually called </a:t>
            </a:r>
            <a:r>
              <a:rPr lang="en-US" b="1" dirty="0"/>
              <a:t>halftones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Images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03005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resize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</a:t>
            </a:r>
            <a:r>
              <a:rPr lang="en-US" b="1" dirty="0" smtClean="0"/>
              <a:t>mage </a:t>
            </a:r>
            <a:r>
              <a:rPr lang="en-US" b="1" dirty="0"/>
              <a:t>size </a:t>
            </a:r>
            <a:r>
              <a:rPr lang="en-US" dirty="0"/>
              <a:t>refers to </a:t>
            </a:r>
            <a:r>
              <a:rPr lang="en-US" dirty="0" smtClean="0"/>
              <a:t>how many </a:t>
            </a:r>
            <a:r>
              <a:rPr lang="en-US" dirty="0"/>
              <a:t>pixels it contains,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Usually pixels </a:t>
            </a:r>
            <a:r>
              <a:rPr lang="en-US" dirty="0"/>
              <a:t>wide </a:t>
            </a:r>
            <a:r>
              <a:rPr lang="en-US" dirty="0" smtClean="0"/>
              <a:t>x pixels high</a:t>
            </a:r>
          </a:p>
          <a:p>
            <a:r>
              <a:rPr lang="en-US" dirty="0"/>
              <a:t>Notice that you do not use real-world measurement </a:t>
            </a:r>
            <a:r>
              <a:rPr lang="en-US" dirty="0" smtClean="0"/>
              <a:t>units. </a:t>
            </a:r>
            <a:r>
              <a:rPr lang="en-US" dirty="0"/>
              <a:t>The size of an image on-</a:t>
            </a:r>
            <a:r>
              <a:rPr lang="en-US" dirty="0" smtClean="0"/>
              <a:t>screen is </a:t>
            </a:r>
            <a:r>
              <a:rPr lang="en-US" dirty="0"/>
              <a:t>determined by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pixel dimensions of the image,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</a:t>
            </a:r>
            <a:r>
              <a:rPr lang="en-US" dirty="0"/>
              <a:t>monitor size, and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 computer’s display </a:t>
            </a:r>
            <a:r>
              <a:rPr lang="en-US" dirty="0"/>
              <a:t>resolution, </a:t>
            </a:r>
            <a:endParaRPr lang="en-US" dirty="0" smtClean="0"/>
          </a:p>
          <a:p>
            <a:r>
              <a:rPr lang="en-US" dirty="0" smtClean="0"/>
              <a:t>only </a:t>
            </a:r>
            <a:r>
              <a:rPr lang="en-US" dirty="0"/>
              <a:t>one of which is at the control of the web designer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Interpolate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6353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Add or remove pixels due to resizing</a:t>
            </a:r>
            <a:endParaRPr lang="en-US" dirty="0"/>
          </a:p>
        </p:txBody>
      </p:sp>
      <p:pic>
        <p:nvPicPr>
          <p:cNvPr id="6" name="Content Placeholder 5" descr="407150701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538" r="-553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26258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Interpolate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Whenever you resize (either larger or smaller) a raster image, the </a:t>
            </a:r>
            <a:r>
              <a:rPr lang="en-US" dirty="0" smtClean="0"/>
              <a:t>program </a:t>
            </a:r>
            <a:r>
              <a:rPr lang="en-US" dirty="0"/>
              <a:t>doing the resizing must </a:t>
            </a:r>
            <a:r>
              <a:rPr lang="en-US" b="1" dirty="0" smtClean="0"/>
              <a:t>interpolate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Making </a:t>
            </a:r>
            <a:r>
              <a:rPr lang="en-US" dirty="0"/>
              <a:t>an image larger degrades the image much </a:t>
            </a:r>
            <a:r>
              <a:rPr lang="en-US" dirty="0" smtClean="0"/>
              <a:t>more </a:t>
            </a:r>
            <a:r>
              <a:rPr lang="en-US" dirty="0"/>
              <a:t>than making it </a:t>
            </a:r>
            <a:r>
              <a:rPr lang="en-US" dirty="0" smtClean="0"/>
              <a:t>smaller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increasing the size just a small percentage (</a:t>
            </a:r>
            <a:r>
              <a:rPr lang="en-US" dirty="0" smtClean="0"/>
              <a:t>say 10</a:t>
            </a:r>
            <a:r>
              <a:rPr lang="en-US" dirty="0"/>
              <a:t>–20%) may likely result in completely satisfactory </a:t>
            </a:r>
            <a:r>
              <a:rPr lang="en-US" dirty="0" smtClean="0"/>
              <a:t>results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87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Enlarging and Reducing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Content Placeholder 5" descr="4071507019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115" r="-2115"/>
          <a:stretch>
            <a:fillRect/>
          </a:stretch>
        </p:blipFill>
        <p:spPr>
          <a:xfrm>
            <a:off x="914400" y="1646237"/>
            <a:ext cx="6705600" cy="4741485"/>
          </a:xfrm>
        </p:spPr>
      </p:pic>
    </p:spTree>
    <p:extLst>
      <p:ext uri="{BB962C8B-B14F-4D97-AF65-F5344CB8AC3E}">
        <p14:creationId xmlns:p14="http://schemas.microsoft.com/office/powerpoint/2010/main" val="2316575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browser is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way to change the size of a </a:t>
            </a:r>
            <a:r>
              <a:rPr lang="en-US" dirty="0" err="1"/>
              <a:t>nonphotographic</a:t>
            </a:r>
            <a:r>
              <a:rPr lang="en-US" dirty="0"/>
              <a:t> original is to make </a:t>
            </a:r>
            <a:r>
              <a:rPr lang="en-US" dirty="0" smtClean="0"/>
              <a:t>the change </a:t>
            </a:r>
            <a:r>
              <a:rPr lang="en-US" dirty="0"/>
              <a:t>in the program that created </a:t>
            </a:r>
            <a:r>
              <a:rPr lang="en-US" dirty="0" smtClean="0"/>
              <a:t>it.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But not the best looking, resize in photo editors</a:t>
            </a:r>
            <a:endParaRPr lang="en-US" dirty="0"/>
          </a:p>
        </p:txBody>
      </p:sp>
      <p:pic>
        <p:nvPicPr>
          <p:cNvPr id="5" name="Picture 4" descr="4071507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2667000"/>
            <a:ext cx="4855870" cy="37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2875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browser is fast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best way to change the size of a </a:t>
            </a:r>
            <a:r>
              <a:rPr lang="en-US" dirty="0" err="1"/>
              <a:t>nonphotographic</a:t>
            </a:r>
            <a:r>
              <a:rPr lang="en-US" dirty="0"/>
              <a:t> original is to make </a:t>
            </a:r>
            <a:r>
              <a:rPr lang="en-US" dirty="0" smtClean="0"/>
              <a:t>the change </a:t>
            </a:r>
            <a:r>
              <a:rPr lang="en-US" dirty="0"/>
              <a:t>in the program that created </a:t>
            </a:r>
            <a:r>
              <a:rPr lang="en-US" dirty="0" smtClean="0"/>
              <a:t>it.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But not the best looking, resize in photo editors</a:t>
            </a:r>
            <a:endParaRPr lang="en-US" dirty="0"/>
          </a:p>
        </p:txBody>
      </p:sp>
      <p:pic>
        <p:nvPicPr>
          <p:cNvPr id="5" name="Picture 4" descr="4071507020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601" y="2667000"/>
            <a:ext cx="4855870" cy="3761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941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browser is fast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But not the best looking, resize in photo editors</a:t>
            </a:r>
            <a:endParaRPr lang="en-US" dirty="0"/>
          </a:p>
        </p:txBody>
      </p:sp>
      <p:pic>
        <p:nvPicPr>
          <p:cNvPr id="7" name="Content Placeholder 6" descr="407150702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1391" r="-11391"/>
          <a:stretch>
            <a:fillRect/>
          </a:stretch>
        </p:blipFill>
        <p:spPr>
          <a:xfrm>
            <a:off x="381000" y="1295400"/>
            <a:ext cx="7315200" cy="5172529"/>
          </a:xfrm>
        </p:spPr>
      </p:pic>
    </p:spTree>
    <p:extLst>
      <p:ext uri="{BB962C8B-B14F-4D97-AF65-F5344CB8AC3E}">
        <p14:creationId xmlns:p14="http://schemas.microsoft.com/office/powerpoint/2010/main" val="16670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Resolution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</a:t>
            </a:r>
            <a:r>
              <a:rPr lang="en-US" b="1" dirty="0"/>
              <a:t>display resolution </a:t>
            </a:r>
            <a:r>
              <a:rPr lang="en-US" dirty="0"/>
              <a:t>refers to how many pixels a device can display</a:t>
            </a:r>
            <a:r>
              <a:rPr lang="en-US" dirty="0" smtClean="0"/>
              <a:t>.</a:t>
            </a:r>
          </a:p>
          <a:p>
            <a:r>
              <a:rPr lang="en-US" dirty="0"/>
              <a:t>Like image size, it is expressed in terms of the number </a:t>
            </a:r>
            <a:r>
              <a:rPr lang="en-US" dirty="0" smtClean="0"/>
              <a:t>of pixels </a:t>
            </a:r>
            <a:r>
              <a:rPr lang="en-US" dirty="0"/>
              <a:t>horizontally by the number of pixels </a:t>
            </a:r>
            <a:r>
              <a:rPr lang="en-US" dirty="0" smtClean="0"/>
              <a:t>vertically.</a:t>
            </a:r>
            <a:r>
              <a:rPr lang="en-US" dirty="0"/>
              <a:t> Some common </a:t>
            </a:r>
            <a:r>
              <a:rPr lang="en-US" dirty="0" smtClean="0"/>
              <a:t>display resolutions </a:t>
            </a:r>
            <a:r>
              <a:rPr lang="en-US" dirty="0"/>
              <a:t>include: 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1920 x </a:t>
            </a:r>
            <a:r>
              <a:rPr lang="en-US" dirty="0"/>
              <a:t>1600 </a:t>
            </a:r>
            <a:r>
              <a:rPr lang="en-US" dirty="0" err="1" smtClean="0"/>
              <a:t>px</a:t>
            </a:r>
            <a:endParaRPr lang="en-US" dirty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1280 x 1024 </a:t>
            </a:r>
            <a:r>
              <a:rPr lang="en-US" dirty="0" err="1" smtClean="0"/>
              <a:t>px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1024 x 768 </a:t>
            </a:r>
            <a:r>
              <a:rPr lang="en-US" dirty="0" err="1" smtClean="0"/>
              <a:t>px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320 x 480 </a:t>
            </a:r>
            <a:r>
              <a:rPr lang="en-US" dirty="0" err="1" smtClean="0"/>
              <a:t>px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28933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Display Resolution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 smtClean="0"/>
              <a:t>Vs</a:t>
            </a:r>
            <a:r>
              <a:rPr lang="en-US" dirty="0" smtClean="0"/>
              <a:t> monitor size</a:t>
            </a:r>
            <a:endParaRPr lang="en-US" dirty="0"/>
          </a:p>
        </p:txBody>
      </p:sp>
      <p:pic>
        <p:nvPicPr>
          <p:cNvPr id="6" name="Content Placeholder 5" descr="407150702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88" b="7788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26962436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High Density complication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With new high-density displays (such as </a:t>
            </a:r>
            <a:r>
              <a:rPr lang="en-US" dirty="0" err="1" smtClean="0"/>
              <a:t>iPad</a:t>
            </a:r>
            <a:r>
              <a:rPr lang="en-US" dirty="0" smtClean="0"/>
              <a:t> retina displays) if they used a one-to-one mapping between the pixels in an image to the pixels on the screen, images would be too small.</a:t>
            </a:r>
          </a:p>
          <a:p>
            <a:r>
              <a:rPr lang="en-US" dirty="0" smtClean="0"/>
              <a:t>These devices </a:t>
            </a:r>
            <a:r>
              <a:rPr lang="en-US" dirty="0"/>
              <a:t>use something called a </a:t>
            </a:r>
            <a:r>
              <a:rPr lang="en-US" b="1" dirty="0" smtClean="0"/>
              <a:t>reference pixel.</a:t>
            </a:r>
          </a:p>
          <a:p>
            <a:r>
              <a:rPr lang="en-US" dirty="0"/>
              <a:t>For the instance, the iPhone 4 has an actual physical display resolution </a:t>
            </a:r>
            <a:r>
              <a:rPr lang="en-US" dirty="0" smtClean="0"/>
              <a:t>of 640 x960 </a:t>
            </a:r>
            <a:r>
              <a:rPr lang="en-US" dirty="0" err="1"/>
              <a:t>px</a:t>
            </a:r>
            <a:r>
              <a:rPr lang="en-US" dirty="0"/>
              <a:t>, yet at the browser, from a reference pixel perspective, it claims </a:t>
            </a:r>
            <a:r>
              <a:rPr lang="en-US" dirty="0" smtClean="0"/>
              <a:t>it has </a:t>
            </a:r>
            <a:r>
              <a:rPr lang="en-US" dirty="0"/>
              <a:t>a display resolution of 320 </a:t>
            </a:r>
            <a:r>
              <a:rPr lang="en-US" dirty="0" smtClean="0"/>
              <a:t>x </a:t>
            </a:r>
            <a:r>
              <a:rPr lang="en-US" dirty="0"/>
              <a:t>480 </a:t>
            </a:r>
            <a:r>
              <a:rPr lang="en-US" dirty="0" err="1"/>
              <a:t>px</a:t>
            </a:r>
            <a:r>
              <a:rPr lang="en-US" dirty="0"/>
              <a:t>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852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Representation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Images</a:t>
            </a:r>
            <a:endParaRPr lang="en-US" dirty="0"/>
          </a:p>
        </p:txBody>
      </p:sp>
      <p:pic>
        <p:nvPicPr>
          <p:cNvPr id="6" name="Content Placeholder 5" descr="4071507001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1908" r="-31908"/>
          <a:stretch>
            <a:fillRect/>
          </a:stretch>
        </p:blipFill>
        <p:spPr>
          <a:xfrm>
            <a:off x="310467" y="1219200"/>
            <a:ext cx="7385733" cy="5222403"/>
          </a:xfrm>
        </p:spPr>
      </p:pic>
    </p:spTree>
    <p:extLst>
      <p:ext uri="{BB962C8B-B14F-4D97-AF65-F5344CB8AC3E}">
        <p14:creationId xmlns:p14="http://schemas.microsoft.com/office/powerpoint/2010/main" val="230902705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404040"/>
                </a:solidFill>
              </a:rPr>
              <a:t>File </a:t>
            </a:r>
            <a:r>
              <a:rPr lang="en-US" dirty="0" smtClean="0">
                <a:solidFill>
                  <a:schemeClr val="tx2"/>
                </a:solidFill>
              </a:rPr>
              <a:t>Formats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/>
              <a:t>4</a:t>
            </a:r>
            <a:r>
              <a:rPr lang="en-US" dirty="0" smtClean="0"/>
              <a:t>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125185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File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 number of alternative file formats for images in web development.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JPEG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GIF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PNG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SVG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Each with it’s own strengths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596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JPEG </a:t>
            </a:r>
            <a:r>
              <a:rPr lang="en-US" dirty="0"/>
              <a:t>(Joint Photographic Experts Group) or JPG is a 24-bit, true-color file </a:t>
            </a:r>
            <a:r>
              <a:rPr lang="en-US" dirty="0" smtClean="0"/>
              <a:t>format that </a:t>
            </a:r>
            <a:r>
              <a:rPr lang="en-US" dirty="0"/>
              <a:t>is ideal for photographic images</a:t>
            </a:r>
            <a:r>
              <a:rPr lang="en-US" dirty="0" smtClean="0"/>
              <a:t>.</a:t>
            </a:r>
            <a:r>
              <a:rPr lang="en-US" dirty="0"/>
              <a:t> It uses a sophisticated compression </a:t>
            </a:r>
            <a:r>
              <a:rPr lang="en-US" dirty="0" smtClean="0"/>
              <a:t>scheme that </a:t>
            </a:r>
            <a:r>
              <a:rPr lang="en-US" dirty="0"/>
              <a:t>can dramatically reduce the file </a:t>
            </a:r>
            <a:r>
              <a:rPr lang="en-US" dirty="0" smtClean="0"/>
              <a:t>size.</a:t>
            </a:r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6" name="Picture 5" descr="4071507023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3276600"/>
            <a:ext cx="5867400" cy="3142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904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JPG </a:t>
            </a:r>
            <a:r>
              <a:rPr lang="en-US" dirty="0"/>
              <a:t>is, however, a </a:t>
            </a:r>
            <a:r>
              <a:rPr lang="en-US" b="1" dirty="0" err="1"/>
              <a:t>lossy</a:t>
            </a:r>
            <a:r>
              <a:rPr lang="en-US" b="1" dirty="0"/>
              <a:t> compression </a:t>
            </a:r>
            <a:r>
              <a:rPr lang="en-US" dirty="0"/>
              <a:t>scheme, meaning that it reduces the file </a:t>
            </a:r>
            <a:r>
              <a:rPr lang="en-US" dirty="0" smtClean="0"/>
              <a:t>size by </a:t>
            </a:r>
            <a:r>
              <a:rPr lang="en-US" dirty="0"/>
              <a:t>eliminating pixel information with each </a:t>
            </a:r>
            <a:r>
              <a:rPr lang="en-US" dirty="0" smtClean="0"/>
              <a:t>save. </a:t>
            </a:r>
            <a:r>
              <a:rPr lang="en-US" dirty="0"/>
              <a:t>At the </a:t>
            </a:r>
            <a:r>
              <a:rPr lang="en-US" dirty="0" smtClean="0"/>
              <a:t>highest levels </a:t>
            </a:r>
            <a:r>
              <a:rPr lang="en-US" dirty="0"/>
              <a:t>of compression, you will begin to see blotches and noise (also referred to </a:t>
            </a:r>
            <a:r>
              <a:rPr lang="en-US" dirty="0" smtClean="0"/>
              <a:t>as </a:t>
            </a:r>
            <a:r>
              <a:rPr lang="en-US" b="1" dirty="0" smtClean="0"/>
              <a:t>artifacts</a:t>
            </a:r>
            <a:r>
              <a:rPr lang="en-US" dirty="0"/>
              <a:t>) appear at edges and in areas of flat color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  <p:pic>
        <p:nvPicPr>
          <p:cNvPr id="5" name="Picture 4" descr="4071507024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3962400"/>
            <a:ext cx="6400800" cy="22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379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More artifacts</a:t>
            </a:r>
            <a:endParaRPr lang="en-US" dirty="0"/>
          </a:p>
        </p:txBody>
      </p:sp>
      <p:pic>
        <p:nvPicPr>
          <p:cNvPr id="7" name="Content Placeholder 7" descr="407150702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68414" b="-6841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90124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GIF </a:t>
            </a:r>
            <a:r>
              <a:rPr lang="en-US" dirty="0"/>
              <a:t>(Graphic Interchange Format) file was the first image format supported </a:t>
            </a:r>
            <a:r>
              <a:rPr lang="en-US" dirty="0" smtClean="0"/>
              <a:t>by the </a:t>
            </a:r>
            <a:r>
              <a:rPr lang="en-US" dirty="0"/>
              <a:t>earliest web browsers</a:t>
            </a:r>
            <a:r>
              <a:rPr lang="en-US" dirty="0" smtClean="0"/>
              <a:t>.</a:t>
            </a:r>
          </a:p>
          <a:p>
            <a:r>
              <a:rPr lang="en-US" dirty="0"/>
              <a:t>GIF is an 8-bit or </a:t>
            </a:r>
            <a:r>
              <a:rPr lang="en-US" dirty="0" smtClean="0"/>
              <a:t>less format</a:t>
            </a:r>
            <a:r>
              <a:rPr lang="en-US" dirty="0"/>
              <a:t>, meaning that it can contain no more than 256 </a:t>
            </a:r>
            <a:r>
              <a:rPr lang="en-US" dirty="0" smtClean="0"/>
              <a:t>colors!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Great for Images with </a:t>
            </a:r>
            <a:r>
              <a:rPr lang="en-US" dirty="0"/>
              <a:t>flat-bands of color, or with limited number of </a:t>
            </a:r>
            <a:r>
              <a:rPr lang="en-US" dirty="0" smtClean="0"/>
              <a:t>colors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Not </a:t>
            </a:r>
            <a:r>
              <a:rPr lang="en-US" dirty="0"/>
              <a:t>very good </a:t>
            </a:r>
            <a:r>
              <a:rPr lang="en-US" dirty="0" smtClean="0"/>
              <a:t>for photographic </a:t>
            </a:r>
            <a:r>
              <a:rPr lang="en-US" dirty="0"/>
              <a:t>images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Good old GIF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584360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Good old GIF</a:t>
            </a:r>
            <a:endParaRPr lang="en-US" dirty="0"/>
          </a:p>
        </p:txBody>
      </p:sp>
      <p:pic>
        <p:nvPicPr>
          <p:cNvPr id="10" name="Content Placeholder 9" descr="407150702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27475" r="-274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0725219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Good old GIF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compression </a:t>
            </a:r>
            <a:r>
              <a:rPr lang="en-US" dirty="0" smtClean="0"/>
              <a:t>system is </a:t>
            </a:r>
            <a:r>
              <a:rPr lang="en-US" dirty="0"/>
              <a:t>called </a:t>
            </a:r>
            <a:r>
              <a:rPr lang="en-US" b="1" dirty="0"/>
              <a:t>run-length compression </a:t>
            </a:r>
            <a:r>
              <a:rPr lang="en-US" dirty="0"/>
              <a:t>(also called </a:t>
            </a:r>
            <a:r>
              <a:rPr lang="en-US" b="1" dirty="0"/>
              <a:t>LZW compression</a:t>
            </a:r>
            <a:r>
              <a:rPr lang="en-US" dirty="0"/>
              <a:t>).</a:t>
            </a:r>
          </a:p>
        </p:txBody>
      </p:sp>
      <p:pic>
        <p:nvPicPr>
          <p:cNvPr id="5" name="Picture 4" descr="4071507027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2819400"/>
            <a:ext cx="6324600" cy="319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4888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Color Palettes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GIF file format uses indexed color, meaning that an image will have 256 </a:t>
            </a:r>
            <a:r>
              <a:rPr lang="en-US" dirty="0" smtClean="0"/>
              <a:t>or fewer </a:t>
            </a:r>
            <a:r>
              <a:rPr lang="en-US" dirty="0"/>
              <a:t>colors. </a:t>
            </a:r>
            <a:endParaRPr lang="en-US" dirty="0" smtClean="0"/>
          </a:p>
          <a:p>
            <a:r>
              <a:rPr lang="en-US" dirty="0" smtClean="0"/>
              <a:t>You </a:t>
            </a:r>
            <a:r>
              <a:rPr lang="en-US" dirty="0"/>
              <a:t>might be wondering which 256 (or fewer) colors</a:t>
            </a:r>
            <a:r>
              <a:rPr lang="en-US" dirty="0" smtClean="0"/>
              <a:t>?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Index </a:t>
            </a:r>
            <a:r>
              <a:rPr lang="en-US" dirty="0" smtClean="0"/>
              <a:t>color files </a:t>
            </a:r>
            <a:r>
              <a:rPr lang="en-US" dirty="0"/>
              <a:t>dedicate 8 bits (or fewer) to each color pixel in the image</a:t>
            </a:r>
            <a:r>
              <a:rPr lang="en-US" dirty="0" smtClean="0"/>
              <a:t>.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Those 8 or fewer </a:t>
            </a:r>
            <a:r>
              <a:rPr lang="en-US" dirty="0" smtClean="0"/>
              <a:t>bits for </a:t>
            </a:r>
            <a:r>
              <a:rPr lang="en-US" dirty="0"/>
              <a:t>each pixel reference </a:t>
            </a:r>
            <a:r>
              <a:rPr lang="en-US" dirty="0" smtClean="0"/>
              <a:t>a </a:t>
            </a:r>
            <a:r>
              <a:rPr lang="en-US" dirty="0"/>
              <a:t>color that is described in a </a:t>
            </a:r>
            <a:r>
              <a:rPr lang="en-US" b="1" dirty="0"/>
              <a:t>color palette</a:t>
            </a:r>
            <a:endParaRPr lang="en-US" dirty="0" smtClean="0"/>
          </a:p>
          <a:p>
            <a:pPr marL="342900" indent="-342900">
              <a:buFont typeface="Arial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10858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Color Palettes</a:t>
            </a:r>
            <a:endParaRPr lang="en-US" dirty="0"/>
          </a:p>
        </p:txBody>
      </p:sp>
      <p:pic>
        <p:nvPicPr>
          <p:cNvPr id="6" name="Content Placeholder 5" descr="4071507028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12957" r="-12957"/>
          <a:stretch>
            <a:fillRect/>
          </a:stretch>
        </p:blipFill>
        <p:spPr>
          <a:xfrm>
            <a:off x="304800" y="1215193"/>
            <a:ext cx="7467600" cy="5280290"/>
          </a:xfrm>
        </p:spPr>
      </p:pic>
    </p:spTree>
    <p:extLst>
      <p:ext uri="{BB962C8B-B14F-4D97-AF65-F5344CB8AC3E}">
        <p14:creationId xmlns:p14="http://schemas.microsoft.com/office/powerpoint/2010/main" val="248529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Representation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D</a:t>
            </a:r>
            <a:r>
              <a:rPr lang="en-US" b="1" dirty="0" smtClean="0"/>
              <a:t>igital </a:t>
            </a:r>
            <a:r>
              <a:rPr lang="en-US" b="1" dirty="0"/>
              <a:t>representation </a:t>
            </a:r>
            <a:r>
              <a:rPr lang="en-US" dirty="0"/>
              <a:t>ultimately refers to </a:t>
            </a:r>
            <a:r>
              <a:rPr lang="en-US" dirty="0" smtClean="0"/>
              <a:t> representing </a:t>
            </a:r>
            <a:r>
              <a:rPr lang="en-US" dirty="0"/>
              <a:t>information as </a:t>
            </a:r>
            <a:r>
              <a:rPr lang="en-US" dirty="0" smtClean="0"/>
              <a:t>numbers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text characters are digitally represented using standardized 8-</a:t>
            </a:r>
            <a:r>
              <a:rPr lang="en-US" dirty="0" smtClean="0"/>
              <a:t>bit (</a:t>
            </a:r>
            <a:r>
              <a:rPr lang="en-US" dirty="0"/>
              <a:t>ASCII) or 16-bit (UNICODE) </a:t>
            </a:r>
            <a:r>
              <a:rPr lang="en-US" dirty="0" smtClean="0"/>
              <a:t>numbers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Finite # of text characters, infinite pictures…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016112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Optimizing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Optimizing GIF images is thus a trade-off between trying to reduce the size </a:t>
            </a:r>
            <a:r>
              <a:rPr lang="en-US" dirty="0" smtClean="0"/>
              <a:t>of the </a:t>
            </a:r>
            <a:r>
              <a:rPr lang="en-US" dirty="0"/>
              <a:t>file as much as possible while at the same time maintaining the image’s quality.</a:t>
            </a:r>
          </a:p>
        </p:txBody>
      </p:sp>
      <p:pic>
        <p:nvPicPr>
          <p:cNvPr id="5" name="Picture 4" descr="4071507029.eps.pn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0800" y="2895600"/>
            <a:ext cx="5257800" cy="334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9831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Transparency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One of the colors in the color lookup table (i.e., the palette) of the GIF can be transparent</a:t>
            </a:r>
          </a:p>
        </p:txBody>
      </p:sp>
      <p:pic>
        <p:nvPicPr>
          <p:cNvPr id="6" name="Picture 5" descr="4071507030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2895600"/>
            <a:ext cx="8382000" cy="262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00369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Transparency Trouble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GIF has only 1-bit </a:t>
            </a:r>
            <a:r>
              <a:rPr lang="en-US" dirty="0" smtClean="0"/>
              <a:t>transparency, </a:t>
            </a:r>
            <a:r>
              <a:rPr lang="en-US" dirty="0"/>
              <a:t>transparent GIF files can also be disappointing </a:t>
            </a:r>
            <a:r>
              <a:rPr lang="en-US" dirty="0" smtClean="0"/>
              <a:t>when the </a:t>
            </a:r>
            <a:r>
              <a:rPr lang="en-US" dirty="0"/>
              <a:t>graphic contains anti-aliased edges with pixels of multiple colors</a:t>
            </a:r>
          </a:p>
        </p:txBody>
      </p:sp>
      <p:pic>
        <p:nvPicPr>
          <p:cNvPr id="5" name="Picture 4" descr="4071507031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2895600"/>
            <a:ext cx="5638800" cy="3592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39094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Animation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86600" cy="4525963"/>
          </a:xfrm>
        </p:spPr>
        <p:txBody>
          <a:bodyPr/>
          <a:lstStyle/>
          <a:p>
            <a:r>
              <a:rPr lang="en-US" dirty="0"/>
              <a:t>Animations are created by having multiple frames, </a:t>
            </a:r>
            <a:r>
              <a:rPr lang="en-US" dirty="0" smtClean="0"/>
              <a:t>with each </a:t>
            </a:r>
            <a:r>
              <a:rPr lang="en-US" dirty="0"/>
              <a:t>frame the equivalent of a separate GIF image</a:t>
            </a:r>
            <a:r>
              <a:rPr lang="en-US" dirty="0" smtClean="0"/>
              <a:t>.</a:t>
            </a:r>
          </a:p>
          <a:p>
            <a:r>
              <a:rPr lang="en-US" dirty="0" smtClean="0"/>
              <a:t>GIF animations </a:t>
            </a:r>
            <a:r>
              <a:rPr lang="en-US" dirty="0"/>
              <a:t>were </a:t>
            </a:r>
            <a:r>
              <a:rPr lang="en-US" i="1" dirty="0"/>
              <a:t>de rigueur </a:t>
            </a:r>
            <a:r>
              <a:rPr lang="en-US" dirty="0"/>
              <a:t>back in the middle 1990s, but are now mainly used </a:t>
            </a:r>
            <a:r>
              <a:rPr lang="en-US" dirty="0" smtClean="0"/>
              <a:t>only for </a:t>
            </a:r>
            <a:r>
              <a:rPr lang="en-US" dirty="0"/>
              <a:t>advertisements or for creating retro-web experiences</a:t>
            </a:r>
          </a:p>
        </p:txBody>
      </p:sp>
    </p:spTree>
    <p:extLst>
      <p:ext uri="{BB962C8B-B14F-4D97-AF65-F5344CB8AC3E}">
        <p14:creationId xmlns:p14="http://schemas.microsoft.com/office/powerpoint/2010/main" val="18862222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 </a:t>
            </a:r>
            <a:r>
              <a:rPr lang="en-US" b="1" dirty="0"/>
              <a:t>PNG </a:t>
            </a:r>
            <a:r>
              <a:rPr lang="en-US" dirty="0"/>
              <a:t>(Portable Network Graphics) format is a more recent </a:t>
            </a:r>
            <a:r>
              <a:rPr lang="en-US" dirty="0" smtClean="0"/>
              <a:t>format. Its </a:t>
            </a:r>
            <a:r>
              <a:rPr lang="en-US" dirty="0"/>
              <a:t>main features are: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Lossless </a:t>
            </a:r>
            <a:r>
              <a:rPr lang="en-US" dirty="0"/>
              <a:t>compression.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8</a:t>
            </a:r>
            <a:r>
              <a:rPr lang="en-US" dirty="0"/>
              <a:t>-bit (or 1-bit, 2-bit, and 4-bit) indexed color as well as full 24-bit true </a:t>
            </a:r>
            <a:r>
              <a:rPr lang="en-US" dirty="0" smtClean="0"/>
              <a:t>color (</a:t>
            </a:r>
            <a:r>
              <a:rPr lang="en-US" dirty="0"/>
              <a:t>higher color depths are supported as well).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From 1 to 8 bits of transparency</a:t>
            </a:r>
          </a:p>
          <a:p>
            <a:pPr marL="804863" lvl="1" indent="-342900">
              <a:buFont typeface="Arial"/>
              <a:buChar char="•"/>
            </a:pPr>
            <a:r>
              <a:rPr lang="en-US" dirty="0"/>
              <a:t>This means that pixels can become progressively more and </a:t>
            </a:r>
            <a:r>
              <a:rPr lang="en-US" dirty="0" smtClean="0"/>
              <a:t>more transparent </a:t>
            </a:r>
            <a:r>
              <a:rPr lang="en-US" dirty="0"/>
              <a:t>along an image’s anti-aliased edges, eliminating the transparency </a:t>
            </a:r>
            <a:r>
              <a:rPr lang="en-US" dirty="0" smtClean="0"/>
              <a:t>halo of </a:t>
            </a:r>
            <a:r>
              <a:rPr lang="en-US" dirty="0"/>
              <a:t>GIF images</a:t>
            </a:r>
            <a:endParaRPr lang="en-US" b="1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90195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PNG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Better transparency than GIF.</a:t>
            </a:r>
            <a:endParaRPr lang="en-US" dirty="0"/>
          </a:p>
        </p:txBody>
      </p:sp>
      <p:pic>
        <p:nvPicPr>
          <p:cNvPr id="6" name="Content Placeholder 5" descr="407150703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306" r="-3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39602900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b="1" dirty="0"/>
              <a:t>SVG </a:t>
            </a:r>
            <a:r>
              <a:rPr lang="en-US" dirty="0"/>
              <a:t>(Scalable Vector Graphics) file format is a vector format, and now </a:t>
            </a:r>
            <a:r>
              <a:rPr lang="en-US" dirty="0" smtClean="0"/>
              <a:t>has reasonably </a:t>
            </a:r>
            <a:r>
              <a:rPr lang="en-US" dirty="0"/>
              <a:t>solid browser support on the </a:t>
            </a:r>
            <a:r>
              <a:rPr lang="en-US" dirty="0" smtClean="0"/>
              <a:t>desktop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Like all vector formats, SVG graphics do not lose quality when enlarged or </a:t>
            </a:r>
            <a:r>
              <a:rPr lang="en-US" dirty="0" smtClean="0"/>
              <a:t>reduced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SVG is an open-source standard, and the files are actually XML </a:t>
            </a:r>
            <a:r>
              <a:rPr lang="en-US" dirty="0" smtClean="0"/>
              <a:t>files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SVG files end up </a:t>
            </a:r>
            <a:r>
              <a:rPr lang="en-US" dirty="0" smtClean="0"/>
              <a:t>being part </a:t>
            </a:r>
            <a:r>
              <a:rPr lang="en-US" dirty="0"/>
              <a:t>of the HTML document, thus they can be manipulated by JavaScript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99474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SVG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6" name="Content Placeholder 5" descr="407150703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9921" b="-399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051617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many other file formats for graphical </a:t>
            </a:r>
            <a:r>
              <a:rPr lang="en-US" dirty="0" smtClean="0"/>
              <a:t>information, but </a:t>
            </a:r>
            <a:r>
              <a:rPr lang="en-US" dirty="0"/>
              <a:t>b</a:t>
            </a:r>
            <a:r>
              <a:rPr lang="en-US" dirty="0" smtClean="0"/>
              <a:t>ecause </a:t>
            </a:r>
            <a:r>
              <a:rPr lang="en-US" dirty="0"/>
              <a:t>they </a:t>
            </a:r>
            <a:r>
              <a:rPr lang="en-US" dirty="0" smtClean="0"/>
              <a:t>cannot be </a:t>
            </a:r>
            <a:r>
              <a:rPr lang="en-US" dirty="0"/>
              <a:t>viewed by browsers, we are not interested in them as web </a:t>
            </a:r>
            <a:r>
              <a:rPr lang="en-US" dirty="0" smtClean="0"/>
              <a:t>developers.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12882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chemeClr val="tx2"/>
                </a:solidFill>
              </a:rPr>
              <a:t>Audio </a:t>
            </a:r>
            <a:r>
              <a:rPr lang="en-US" dirty="0" smtClean="0">
                <a:solidFill>
                  <a:schemeClr val="bg1">
                    <a:lumMod val="10000"/>
                  </a:schemeClr>
                </a:solidFill>
              </a:rPr>
              <a:t>and</a:t>
            </a:r>
            <a:r>
              <a:rPr lang="en-US" dirty="0" smtClean="0">
                <a:solidFill>
                  <a:schemeClr val="tx2"/>
                </a:solidFill>
              </a:rPr>
              <a:t> VIDEO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5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2667493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Digital Representation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Of Images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Two basic categories of image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Raster (a.k.a. bitmap)</a:t>
            </a:r>
          </a:p>
          <a:p>
            <a:pPr lvl="1"/>
            <a:r>
              <a:rPr lang="en-US" dirty="0"/>
              <a:t>the image is broken down into a two-dimensional grid of </a:t>
            </a:r>
            <a:r>
              <a:rPr lang="en-US" dirty="0" smtClean="0"/>
              <a:t>colored squares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Vector</a:t>
            </a:r>
          </a:p>
          <a:p>
            <a:pPr lvl="1" indent="0"/>
            <a:r>
              <a:rPr lang="en-US" dirty="0"/>
              <a:t>composed of objects such as lines, circles, Bezier curves, and polygons</a:t>
            </a:r>
          </a:p>
        </p:txBody>
      </p:sp>
    </p:spTree>
    <p:extLst>
      <p:ext uri="{BB962C8B-B14F-4D97-AF65-F5344CB8AC3E}">
        <p14:creationId xmlns:p14="http://schemas.microsoft.com/office/powerpoint/2010/main" val="3205320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Audio and Video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Until </a:t>
            </a:r>
            <a:r>
              <a:rPr lang="en-US" dirty="0"/>
              <a:t>HTML5, adding audio or video to </a:t>
            </a:r>
            <a:r>
              <a:rPr lang="en-US" dirty="0" smtClean="0"/>
              <a:t>a web </a:t>
            </a:r>
            <a:r>
              <a:rPr lang="en-US" dirty="0"/>
              <a:t>page typically required making use of additional, often proprietary, plug-</a:t>
            </a:r>
            <a:r>
              <a:rPr lang="en-US" dirty="0" smtClean="0"/>
              <a:t>ins to </a:t>
            </a:r>
            <a:r>
              <a:rPr lang="en-US" dirty="0"/>
              <a:t>the </a:t>
            </a:r>
            <a:r>
              <a:rPr lang="en-US" dirty="0" smtClean="0"/>
              <a:t>browser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Perhaps the most common way of adding audio and video </a:t>
            </a:r>
            <a:r>
              <a:rPr lang="en-US" dirty="0" smtClean="0"/>
              <a:t>support until </a:t>
            </a:r>
            <a:r>
              <a:rPr lang="en-US" dirty="0"/>
              <a:t>recently was through Adobe </a:t>
            </a:r>
            <a:r>
              <a:rPr lang="en-US" dirty="0" smtClean="0"/>
              <a:t>Flash</a:t>
            </a:r>
          </a:p>
          <a:p>
            <a:pPr marL="342900" indent="-342900">
              <a:buFont typeface="Arial"/>
              <a:buChar char="•"/>
            </a:pPr>
            <a:r>
              <a:rPr lang="en-US" dirty="0"/>
              <a:t>it is </a:t>
            </a:r>
            <a:r>
              <a:rPr lang="en-US" dirty="0" smtClean="0"/>
              <a:t>possible now </a:t>
            </a:r>
            <a:r>
              <a:rPr lang="en-US" dirty="0"/>
              <a:t>with HTML5 to add these media features in HTML without the involvement </a:t>
            </a:r>
            <a:r>
              <a:rPr lang="en-US" dirty="0" smtClean="0"/>
              <a:t>of a </a:t>
            </a:r>
            <a:r>
              <a:rPr lang="en-US" dirty="0"/>
              <a:t>plug-in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97129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Concepts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a </a:t>
            </a:r>
            <a:r>
              <a:rPr lang="en-US" i="1" dirty="0"/>
              <a:t>lot </a:t>
            </a:r>
            <a:r>
              <a:rPr lang="en-US" dirty="0"/>
              <a:t>of different </a:t>
            </a:r>
            <a:r>
              <a:rPr lang="en-US" dirty="0" smtClean="0"/>
              <a:t>audio and </a:t>
            </a:r>
            <a:r>
              <a:rPr lang="en-US" dirty="0"/>
              <a:t>video formats, many with odd and unfamiliar names like OGG and H.</a:t>
            </a:r>
            <a:r>
              <a:rPr lang="en-US" dirty="0" smtClean="0"/>
              <a:t>264.</a:t>
            </a:r>
          </a:p>
          <a:p>
            <a:r>
              <a:rPr lang="en-US" dirty="0" smtClean="0"/>
              <a:t>Two </a:t>
            </a:r>
            <a:r>
              <a:rPr lang="en-US" dirty="0"/>
              <a:t>concepts </a:t>
            </a:r>
            <a:r>
              <a:rPr lang="en-US" dirty="0" smtClean="0"/>
              <a:t>are essential to </a:t>
            </a:r>
            <a:r>
              <a:rPr lang="en-US" dirty="0"/>
              <a:t>understanding media </a:t>
            </a:r>
            <a:r>
              <a:rPr lang="en-US" dirty="0" smtClean="0"/>
              <a:t>formats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Media encoding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Container Formats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If you thought that </a:t>
            </a:r>
            <a:r>
              <a:rPr lang="en-US" dirty="0" smtClean="0"/>
              <a:t>image </a:t>
            </a:r>
            <a:r>
              <a:rPr lang="en-US" dirty="0"/>
              <a:t>file </a:t>
            </a:r>
            <a:r>
              <a:rPr lang="en-US" dirty="0" smtClean="0"/>
              <a:t>formats were confusing…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9998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Media Encoding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6400800" cy="1173163"/>
          </a:xfrm>
        </p:spPr>
        <p:txBody>
          <a:bodyPr>
            <a:normAutofit lnSpcReduction="10000"/>
          </a:bodyPr>
          <a:lstStyle/>
          <a:p>
            <a:r>
              <a:rPr lang="en-US" dirty="0"/>
              <a:t>Media is encoded using compression/decompression software, usually referred </a:t>
            </a:r>
            <a:r>
              <a:rPr lang="en-US" dirty="0" smtClean="0"/>
              <a:t>to as </a:t>
            </a:r>
            <a:r>
              <a:rPr lang="en-US" dirty="0"/>
              <a:t>a </a:t>
            </a:r>
            <a:r>
              <a:rPr lang="en-US" b="1" dirty="0"/>
              <a:t>codec </a:t>
            </a:r>
            <a:r>
              <a:rPr lang="en-US" dirty="0"/>
              <a:t>(for </a:t>
            </a:r>
            <a:r>
              <a:rPr lang="en-US" b="1" dirty="0"/>
              <a:t>co</a:t>
            </a:r>
            <a:r>
              <a:rPr lang="en-US" dirty="0"/>
              <a:t>mpression/</a:t>
            </a:r>
            <a:r>
              <a:rPr lang="en-US" b="1" dirty="0"/>
              <a:t>dec</a:t>
            </a:r>
            <a:r>
              <a:rPr lang="en-US" dirty="0"/>
              <a:t>ompression</a:t>
            </a:r>
            <a:r>
              <a:rPr lang="en-US" dirty="0" smtClean="0"/>
              <a:t>)</a:t>
            </a:r>
          </a:p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AKA Media Compression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914400" y="2819400"/>
            <a:ext cx="320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For web-based </a:t>
            </a:r>
            <a:r>
              <a:rPr lang="en-US" sz="2200" b="1" dirty="0"/>
              <a:t>video</a:t>
            </a:r>
            <a:r>
              <a:rPr lang="en-US" sz="2200" dirty="0" smtClean="0"/>
              <a:t>, three </a:t>
            </a:r>
            <a:r>
              <a:rPr lang="en-US" sz="2200" dirty="0"/>
              <a:t>main codecs: </a:t>
            </a:r>
            <a:endParaRPr lang="en-US" sz="2200" dirty="0" smtClean="0"/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/>
              <a:t>H.</a:t>
            </a:r>
            <a:r>
              <a:rPr lang="en-US" sz="2200" dirty="0" smtClean="0"/>
              <a:t>264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err="1" smtClean="0"/>
              <a:t>Theora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VP8</a:t>
            </a:r>
            <a:endParaRPr lang="en-US" sz="2200" dirty="0"/>
          </a:p>
        </p:txBody>
      </p:sp>
      <p:sp>
        <p:nvSpPr>
          <p:cNvPr id="6" name="TextBox 5"/>
          <p:cNvSpPr txBox="1"/>
          <p:nvPr/>
        </p:nvSpPr>
        <p:spPr>
          <a:xfrm>
            <a:off x="4267200" y="2819400"/>
            <a:ext cx="32004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200" dirty="0"/>
              <a:t>For web-based </a:t>
            </a:r>
            <a:r>
              <a:rPr lang="en-US" sz="2200" b="1" dirty="0" smtClean="0"/>
              <a:t>audio</a:t>
            </a:r>
            <a:r>
              <a:rPr lang="en-US" sz="2200" dirty="0" smtClean="0"/>
              <a:t>, three </a:t>
            </a:r>
            <a:r>
              <a:rPr lang="en-US" sz="2200" dirty="0"/>
              <a:t>main codecs: </a:t>
            </a:r>
            <a:endParaRPr lang="en-US" sz="2200" dirty="0" smtClean="0"/>
          </a:p>
          <a:p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MP3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smtClean="0"/>
              <a:t>AAC</a:t>
            </a:r>
            <a:endParaRPr lang="en-US" sz="2200" dirty="0"/>
          </a:p>
          <a:p>
            <a:pPr marL="342900" indent="-342900">
              <a:buFont typeface="Arial"/>
              <a:buChar char="•"/>
            </a:pPr>
            <a:r>
              <a:rPr lang="en-US" sz="2200" dirty="0" err="1" smtClean="0"/>
              <a:t>Vorbis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96815670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Container 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/>
              <a:t>container </a:t>
            </a:r>
            <a:r>
              <a:rPr lang="en-US" dirty="0" smtClean="0"/>
              <a:t>format specifies </a:t>
            </a:r>
            <a:r>
              <a:rPr lang="en-US" dirty="0"/>
              <a:t>how that information is stored in a file, and how the different </a:t>
            </a:r>
            <a:r>
              <a:rPr lang="en-US" dirty="0" smtClean="0"/>
              <a:t>information within </a:t>
            </a:r>
            <a:r>
              <a:rPr lang="en-US" dirty="0"/>
              <a:t>it is synchronized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5" name="Picture 4" descr="4071507034.eps.png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00" y="2743200"/>
            <a:ext cx="5014976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6008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Video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MP4 container with H.264 Video and AAC Audio. </a:t>
            </a:r>
            <a:r>
              <a:rPr lang="en-US" dirty="0"/>
              <a:t>This combination </a:t>
            </a:r>
            <a:r>
              <a:rPr lang="en-US" dirty="0" smtClean="0"/>
              <a:t>is generally </a:t>
            </a:r>
            <a:r>
              <a:rPr lang="en-US" dirty="0"/>
              <a:t>referred to as </a:t>
            </a:r>
            <a:r>
              <a:rPr lang="en-US" b="1" dirty="0"/>
              <a:t>MPEG-4 </a:t>
            </a:r>
            <a:r>
              <a:rPr lang="en-US" dirty="0"/>
              <a:t>and has the </a:t>
            </a:r>
            <a:r>
              <a:rPr lang="en-US" b="1" dirty="0"/>
              <a:t>.mp4 </a:t>
            </a:r>
            <a:r>
              <a:rPr lang="en-US" dirty="0"/>
              <a:t>or </a:t>
            </a:r>
            <a:r>
              <a:rPr lang="en-US" b="1" dirty="0"/>
              <a:t>.m4v </a:t>
            </a:r>
            <a:r>
              <a:rPr lang="en-US" dirty="0"/>
              <a:t>file </a:t>
            </a:r>
            <a:r>
              <a:rPr lang="en-US" dirty="0" smtClean="0"/>
              <a:t>extension. </a:t>
            </a:r>
            <a:br>
              <a:rPr lang="en-US" dirty="0" smtClean="0"/>
            </a:br>
            <a:r>
              <a:rPr lang="en-US" dirty="0" smtClean="0"/>
              <a:t>H</a:t>
            </a:r>
            <a:r>
              <a:rPr lang="en-US" dirty="0"/>
              <a:t>.264 is a powerful video codec, but because it is patented and because </a:t>
            </a:r>
            <a:r>
              <a:rPr lang="en-US" dirty="0" smtClean="0"/>
              <a:t>the browser </a:t>
            </a:r>
            <a:r>
              <a:rPr lang="en-US" dirty="0"/>
              <a:t>manufacturer must pay a licensing fee to decode it, not all </a:t>
            </a:r>
            <a:r>
              <a:rPr lang="en-US" dirty="0" smtClean="0"/>
              <a:t>browsers support it.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WebM</a:t>
            </a:r>
            <a:r>
              <a:rPr lang="en-US" b="1" dirty="0" smtClean="0"/>
              <a:t> </a:t>
            </a:r>
            <a:r>
              <a:rPr lang="en-US" b="1" dirty="0"/>
              <a:t>container with VP8 video and </a:t>
            </a:r>
            <a:r>
              <a:rPr lang="en-US" b="1" dirty="0" err="1"/>
              <a:t>Vorbis</a:t>
            </a:r>
            <a:r>
              <a:rPr lang="en-US" b="1" dirty="0"/>
              <a:t> audio. </a:t>
            </a:r>
            <a:r>
              <a:rPr lang="en-US" dirty="0"/>
              <a:t>This </a:t>
            </a:r>
            <a:r>
              <a:rPr lang="en-US" dirty="0" smtClean="0"/>
              <a:t>combination was </a:t>
            </a:r>
            <a:r>
              <a:rPr lang="en-US" dirty="0"/>
              <a:t>created by Google to be open-source and royalty free. Files using </a:t>
            </a:r>
            <a:r>
              <a:rPr lang="en-US" dirty="0" smtClean="0"/>
              <a:t>this combination </a:t>
            </a:r>
            <a:r>
              <a:rPr lang="en-US" dirty="0"/>
              <a:t>usually have the </a:t>
            </a:r>
            <a:r>
              <a:rPr lang="en-US" b="1" dirty="0"/>
              <a:t>.</a:t>
            </a:r>
            <a:r>
              <a:rPr lang="en-US" b="1" dirty="0" err="1"/>
              <a:t>webm</a:t>
            </a:r>
            <a:r>
              <a:rPr lang="en-US" b="1" dirty="0"/>
              <a:t> </a:t>
            </a:r>
            <a:r>
              <a:rPr lang="en-US" dirty="0"/>
              <a:t>file </a:t>
            </a:r>
            <a:r>
              <a:rPr lang="en-US" dirty="0" smtClean="0"/>
              <a:t>extension.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err="1" smtClean="0"/>
              <a:t>Ogg</a:t>
            </a:r>
            <a:r>
              <a:rPr lang="en-US" b="1" dirty="0" smtClean="0"/>
              <a:t> </a:t>
            </a:r>
            <a:r>
              <a:rPr lang="en-US" b="1" dirty="0"/>
              <a:t>container with </a:t>
            </a:r>
            <a:r>
              <a:rPr lang="en-US" b="1" dirty="0" err="1"/>
              <a:t>Theora</a:t>
            </a:r>
            <a:r>
              <a:rPr lang="en-US" b="1" dirty="0"/>
              <a:t> video and </a:t>
            </a:r>
            <a:r>
              <a:rPr lang="en-US" b="1" dirty="0" err="1"/>
              <a:t>Vorbis</a:t>
            </a:r>
            <a:r>
              <a:rPr lang="en-US" b="1" dirty="0"/>
              <a:t> audio. </a:t>
            </a:r>
            <a:r>
              <a:rPr lang="en-US" dirty="0"/>
              <a:t>Like the </a:t>
            </a:r>
            <a:r>
              <a:rPr lang="en-US" dirty="0" smtClean="0"/>
              <a:t>previous combination</a:t>
            </a:r>
            <a:r>
              <a:rPr lang="en-US" dirty="0"/>
              <a:t>, this one is open-source and royalty free. Files using </a:t>
            </a:r>
            <a:r>
              <a:rPr lang="en-US" dirty="0" smtClean="0"/>
              <a:t>this combination </a:t>
            </a:r>
            <a:r>
              <a:rPr lang="en-US" dirty="0"/>
              <a:t>usually have the </a:t>
            </a:r>
            <a:r>
              <a:rPr lang="en-US" b="1" dirty="0"/>
              <a:t>.</a:t>
            </a:r>
            <a:r>
              <a:rPr lang="en-US" b="1" dirty="0" err="1"/>
              <a:t>ogv</a:t>
            </a:r>
            <a:r>
              <a:rPr lang="en-US" b="1" dirty="0"/>
              <a:t> </a:t>
            </a:r>
            <a:r>
              <a:rPr lang="en-US" dirty="0"/>
              <a:t>file extension.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9341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Video Support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3"/>
          </p:nvPr>
        </p:nvGraphicFramePr>
        <p:xfrm>
          <a:off x="1066800" y="1600200"/>
          <a:ext cx="6705601" cy="27432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27922"/>
                <a:gridCol w="834358"/>
                <a:gridCol w="834358"/>
                <a:gridCol w="834358"/>
                <a:gridCol w="933895"/>
                <a:gridCol w="919989"/>
                <a:gridCol w="920721"/>
              </a:tblGrid>
              <a:tr h="4572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Type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IE</a:t>
                      </a:r>
                      <a:endParaRPr lang="en-CA" sz="14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Chrome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FireFox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Safari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Opera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Android</a:t>
                      </a:r>
                      <a:endParaRPr lang="en-CA" sz="14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27432" marR="27432" marT="0" marB="0"/>
                </a:tc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100"/>
                        <a:t>MP4+H.264+AAC</a:t>
                      </a:r>
                      <a:endParaRPr lang="en-CA" sz="11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100"/>
                        <a:t>WebM+VP8+Vorbis</a:t>
                      </a:r>
                      <a:endParaRPr lang="en-CA" sz="11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 dirty="0"/>
                        <a:t>Y</a:t>
                      </a:r>
                      <a:endParaRPr lang="en-CA" sz="12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</a:tr>
              <a:tr h="7620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100"/>
                        <a:t>Ogg+Theora+Vorbis</a:t>
                      </a:r>
                      <a:endParaRPr lang="en-CA" sz="11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N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/>
                        <a:t>Y</a:t>
                      </a:r>
                      <a:endParaRPr lang="en-CA" sz="12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200" dirty="0"/>
                        <a:t>N</a:t>
                      </a:r>
                      <a:endParaRPr lang="en-CA" sz="12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27432" marR="27432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3154829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&lt;video&gt; element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  <p:pic>
        <p:nvPicPr>
          <p:cNvPr id="6" name="Content Placeholder 5" descr="4071507035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906" r="-1290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0475366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Audio 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4400" y="1646237"/>
            <a:ext cx="7010400" cy="4525963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/>
              <a:buChar char="•"/>
            </a:pPr>
            <a:r>
              <a:rPr lang="en-US" b="1" dirty="0"/>
              <a:t>MP3. </a:t>
            </a:r>
            <a:r>
              <a:rPr lang="en-US" dirty="0"/>
              <a:t>Both a container format and a codec. It is patented and requires </a:t>
            </a:r>
            <a:r>
              <a:rPr lang="en-US" dirty="0" smtClean="0"/>
              <a:t>browser manufacturers </a:t>
            </a:r>
            <a:r>
              <a:rPr lang="en-US" dirty="0"/>
              <a:t>to pay licensing fees. Usually has the </a:t>
            </a:r>
            <a:r>
              <a:rPr lang="en-US" b="1" dirty="0"/>
              <a:t>.mp3 </a:t>
            </a:r>
            <a:r>
              <a:rPr lang="en-US" dirty="0"/>
              <a:t>file </a:t>
            </a:r>
            <a:r>
              <a:rPr lang="en-US" dirty="0" smtClean="0"/>
              <a:t>extension.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WAV</a:t>
            </a:r>
            <a:r>
              <a:rPr lang="en-US" b="1" dirty="0"/>
              <a:t>. </a:t>
            </a:r>
            <a:r>
              <a:rPr lang="en-US" dirty="0"/>
              <a:t>Also a container and a codec. Usually has the </a:t>
            </a:r>
            <a:r>
              <a:rPr lang="en-US" b="1" dirty="0"/>
              <a:t>.wav </a:t>
            </a:r>
            <a:r>
              <a:rPr lang="en-US" dirty="0"/>
              <a:t>file extension</a:t>
            </a:r>
            <a:r>
              <a:rPr lang="en-US" dirty="0" smtClean="0"/>
              <a:t>.</a:t>
            </a:r>
            <a:r>
              <a:rPr lang="en-US" b="1" dirty="0"/>
              <a:t> </a:t>
            </a:r>
            <a:endParaRPr lang="en-US" b="1" dirty="0" smtClean="0"/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OGG</a:t>
            </a:r>
            <a:r>
              <a:rPr lang="en-US" b="1" dirty="0"/>
              <a:t>. </a:t>
            </a:r>
            <a:r>
              <a:rPr lang="en-US" dirty="0"/>
              <a:t>Container with </a:t>
            </a:r>
            <a:r>
              <a:rPr lang="en-US" dirty="0" err="1"/>
              <a:t>Vorbis</a:t>
            </a:r>
            <a:r>
              <a:rPr lang="en-US" dirty="0"/>
              <a:t> audio. Open-source. Usually has the </a:t>
            </a:r>
            <a:r>
              <a:rPr lang="en-US" b="1" dirty="0"/>
              <a:t>.</a:t>
            </a:r>
            <a:r>
              <a:rPr lang="en-US" b="1" dirty="0" err="1"/>
              <a:t>ogg</a:t>
            </a:r>
            <a:r>
              <a:rPr lang="en-US" b="1" dirty="0"/>
              <a:t> </a:t>
            </a:r>
            <a:r>
              <a:rPr lang="en-US" dirty="0" smtClean="0"/>
              <a:t>file extension.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Web</a:t>
            </a:r>
            <a:r>
              <a:rPr lang="en-US" b="1" dirty="0"/>
              <a:t>. </a:t>
            </a:r>
            <a:r>
              <a:rPr lang="en-US" dirty="0"/>
              <a:t>Container with </a:t>
            </a:r>
            <a:r>
              <a:rPr lang="en-US" dirty="0" err="1"/>
              <a:t>Vorbis</a:t>
            </a:r>
            <a:r>
              <a:rPr lang="en-US" dirty="0"/>
              <a:t> audio. Open-source. Usually has the </a:t>
            </a:r>
            <a:r>
              <a:rPr lang="en-US" b="1" dirty="0"/>
              <a:t>.</a:t>
            </a:r>
            <a:r>
              <a:rPr lang="en-US" b="1" dirty="0" err="1" smtClean="0"/>
              <a:t>webm</a:t>
            </a:r>
            <a:r>
              <a:rPr lang="en-US" b="1" dirty="0" smtClean="0"/>
              <a:t> </a:t>
            </a:r>
            <a:r>
              <a:rPr lang="en-US" dirty="0" smtClean="0"/>
              <a:t>file extension.</a:t>
            </a:r>
          </a:p>
          <a:p>
            <a:pPr marL="342900" indent="-342900">
              <a:buFont typeface="Arial"/>
              <a:buChar char="•"/>
            </a:pPr>
            <a:r>
              <a:rPr lang="en-US" b="1" dirty="0" smtClean="0"/>
              <a:t>MP4</a:t>
            </a:r>
            <a:r>
              <a:rPr lang="en-US" b="1" dirty="0"/>
              <a:t>. </a:t>
            </a:r>
            <a:r>
              <a:rPr lang="en-US" dirty="0"/>
              <a:t>Container with AAC audio. Also requires licensing. Usually has </a:t>
            </a:r>
            <a:r>
              <a:rPr lang="en-US" dirty="0" smtClean="0"/>
              <a:t>the </a:t>
            </a:r>
            <a:r>
              <a:rPr lang="en-US" b="1" dirty="0" smtClean="0"/>
              <a:t>.m4a </a:t>
            </a:r>
            <a:r>
              <a:rPr lang="en-US" dirty="0"/>
              <a:t>file extension.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8528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Browser Audio Support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all browsers are equal</a:t>
            </a:r>
            <a:endParaRPr 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/>
        </p:nvGraphicFramePr>
        <p:xfrm>
          <a:off x="1066800" y="1600200"/>
          <a:ext cx="7010401" cy="3657600"/>
        </p:xfrm>
        <a:graphic>
          <a:graphicData uri="http://schemas.openxmlformats.org/drawingml/2006/table">
            <a:tbl>
              <a:tblPr firstRow="1" firstCol="1">
                <a:tableStyleId>{5C22544A-7EE6-4342-B048-85BDC9FD1C3A}</a:tableStyleId>
              </a:tblPr>
              <a:tblGrid>
                <a:gridCol w="1492828"/>
                <a:gridCol w="872283"/>
                <a:gridCol w="872283"/>
                <a:gridCol w="872283"/>
                <a:gridCol w="976345"/>
                <a:gridCol w="961807"/>
                <a:gridCol w="962572"/>
              </a:tblGrid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 dirty="0"/>
                        <a:t>Type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/>
                        <a:t>IE</a:t>
                      </a:r>
                      <a:endParaRPr lang="en-CA" sz="16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 dirty="0"/>
                        <a:t>Chrome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/>
                        <a:t>FireFox</a:t>
                      </a:r>
                      <a:endParaRPr lang="en-CA" sz="16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/>
                        <a:t>Safari</a:t>
                      </a:r>
                      <a:endParaRPr lang="en-CA" sz="16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/>
                        <a:t>Opera</a:t>
                      </a:r>
                      <a:endParaRPr lang="en-CA" sz="160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600" dirty="0"/>
                        <a:t>Android</a:t>
                      </a:r>
                      <a:endParaRPr lang="en-CA" sz="1600" dirty="0">
                        <a:solidFill>
                          <a:srgbClr val="1F497D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200"/>
                        <a:t>MP3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Partial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200"/>
                        <a:t>WAV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N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200"/>
                        <a:t>OGG+Vorbis</a:t>
                      </a:r>
                      <a:endParaRPr lang="en-CA" sz="1200" b="1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Y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Y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200" dirty="0" err="1"/>
                        <a:t>WebM+Vorbis</a:t>
                      </a:r>
                      <a:endParaRPr lang="en-CA" sz="1200" b="1" dirty="0"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Y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N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/>
                        <a:t>Y</a:t>
                      </a:r>
                      <a:endParaRPr lang="en-CA" sz="140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400" dirty="0"/>
                        <a:t>Y</a:t>
                      </a:r>
                      <a:endParaRPr lang="en-CA" sz="1400" dirty="0">
                        <a:latin typeface="Constantia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</a:tr>
              <a:tr h="609600"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Bef>
                          <a:spcPts val="600"/>
                        </a:spcBef>
                        <a:spcAft>
                          <a:spcPts val="600"/>
                        </a:spcAft>
                      </a:pPr>
                      <a:r>
                        <a:rPr lang="en-CA" sz="1050" b="1" dirty="0">
                          <a:latin typeface="Calibri"/>
                          <a:ea typeface="Times New Roman"/>
                          <a:cs typeface="Times New Roman"/>
                        </a:rPr>
                        <a:t>MP4+AAC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Partial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>
                          <a:latin typeface="Constantia"/>
                          <a:ea typeface="Times New Roman"/>
                          <a:cs typeface="Times New Roman"/>
                        </a:rPr>
                        <a:t>N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ts val="1500"/>
                        </a:lnSpc>
                        <a:spcAft>
                          <a:spcPts val="1400"/>
                        </a:spcAft>
                      </a:pPr>
                      <a:r>
                        <a:rPr lang="en-CA" sz="1150" dirty="0">
                          <a:latin typeface="Constantia"/>
                          <a:ea typeface="Times New Roman"/>
                          <a:cs typeface="Times New Roman"/>
                        </a:rPr>
                        <a:t>Y</a:t>
                      </a:r>
                    </a:p>
                  </a:txBody>
                  <a:tcPr marL="68580" marR="68580" marT="0" marB="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494712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the &lt;audio&gt; element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Not all browsers are equal</a:t>
            </a:r>
            <a:endParaRPr lang="en-US" dirty="0"/>
          </a:p>
        </p:txBody>
      </p:sp>
      <p:pic>
        <p:nvPicPr>
          <p:cNvPr id="6" name="Content Placeholder 5" descr="4071507036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0085" b="-2008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34043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Image</a:t>
            </a:r>
            <a:endParaRPr lang="en-US" dirty="0"/>
          </a:p>
        </p:txBody>
      </p:sp>
      <p:pic>
        <p:nvPicPr>
          <p:cNvPr id="5" name="Content Placeholder 4" descr="4071507002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8061" b="-8061"/>
          <a:stretch>
            <a:fillRect/>
          </a:stretch>
        </p:blipFill>
        <p:spPr>
          <a:xfrm>
            <a:off x="914400" y="1722437"/>
            <a:ext cx="6400800" cy="4525963"/>
          </a:xfrm>
        </p:spPr>
      </p:pic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A close 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993341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>
                <a:solidFill>
                  <a:srgbClr val="202010"/>
                </a:solidFill>
              </a:rPr>
              <a:t>HTML</a:t>
            </a:r>
            <a:r>
              <a:rPr lang="en-US" dirty="0">
                <a:solidFill>
                  <a:srgbClr val="202010"/>
                </a:solidFill>
              </a:rPr>
              <a:t>5</a:t>
            </a:r>
            <a:r>
              <a:rPr lang="en-US" dirty="0" smtClean="0">
                <a:solidFill>
                  <a:schemeClr val="tx2"/>
                </a:solidFill>
              </a:rPr>
              <a:t> Canvas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Section </a:t>
            </a:r>
            <a:r>
              <a:rPr lang="en-US" dirty="0"/>
              <a:t>6</a:t>
            </a:r>
            <a:r>
              <a:rPr lang="en-US" dirty="0" smtClean="0"/>
              <a:t> of </a:t>
            </a:r>
            <a:r>
              <a:rPr lang="en-US" dirty="0">
                <a:solidFill>
                  <a:schemeClr val="tx1"/>
                </a:solidFill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66444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Canvas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&lt;canvas&gt; element is often compared to the Flash environment, since </a:t>
            </a:r>
            <a:r>
              <a:rPr lang="en-US" dirty="0" smtClean="0"/>
              <a:t>like Flash </a:t>
            </a:r>
            <a:r>
              <a:rPr lang="en-US" dirty="0"/>
              <a:t>the &lt;canvas&gt; element can be used to create animations, games, and other </a:t>
            </a:r>
            <a:r>
              <a:rPr lang="en-US" dirty="0" smtClean="0"/>
              <a:t>forms of interactivity</a:t>
            </a:r>
          </a:p>
          <a:p>
            <a:pPr marL="342900" indent="-342900">
              <a:buFont typeface="Arial"/>
              <a:buChar char="•"/>
            </a:pPr>
            <a:r>
              <a:rPr lang="en-US" dirty="0" smtClean="0"/>
              <a:t>There are </a:t>
            </a:r>
            <a:r>
              <a:rPr lang="en-US" dirty="0"/>
              <a:t>a variety of specialized JavaScript libraries such as </a:t>
            </a:r>
            <a:r>
              <a:rPr lang="en-US" dirty="0" err="1"/>
              <a:t>KineticJS</a:t>
            </a:r>
            <a:r>
              <a:rPr lang="en-US" dirty="0"/>
              <a:t>, </a:t>
            </a:r>
            <a:r>
              <a:rPr lang="en-US" dirty="0" err="1"/>
              <a:t>EaselJS</a:t>
            </a:r>
            <a:r>
              <a:rPr lang="en-US" dirty="0"/>
              <a:t>, and </a:t>
            </a:r>
            <a:r>
              <a:rPr lang="en-US" dirty="0" err="1" smtClean="0"/>
              <a:t>Fabric.js</a:t>
            </a:r>
            <a:r>
              <a:rPr lang="en-US" dirty="0" smtClean="0"/>
              <a:t> </a:t>
            </a:r>
            <a:r>
              <a:rPr lang="en-US" dirty="0"/>
              <a:t>to aid in the process of creating &lt;canvas&gt; and JavaScript-based sites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10650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HTML5 Canvas</a:t>
            </a:r>
            <a:endParaRPr lang="en-US" dirty="0"/>
          </a:p>
        </p:txBody>
      </p:sp>
      <p:pic>
        <p:nvPicPr>
          <p:cNvPr id="6" name="Content Placeholder 5" descr="4071507037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203" r="-36203"/>
          <a:stretch>
            <a:fillRect/>
          </a:stretch>
        </p:blipFill>
        <p:spPr>
          <a:xfrm>
            <a:off x="-609600" y="914399"/>
            <a:ext cx="7924800" cy="5603573"/>
          </a:xfrm>
        </p:spPr>
      </p:pic>
    </p:spTree>
    <p:extLst>
      <p:ext uri="{BB962C8B-B14F-4D97-AF65-F5344CB8AC3E}">
        <p14:creationId xmlns:p14="http://schemas.microsoft.com/office/powerpoint/2010/main" val="3295516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What </a:t>
            </a:r>
            <a:r>
              <a:rPr lang="en-US"/>
              <a:t>Y</a:t>
            </a:r>
            <a:r>
              <a:rPr lang="en-US" smtClean="0"/>
              <a:t>ou’ve </a:t>
            </a:r>
            <a:r>
              <a:rPr lang="en-US" dirty="0" smtClean="0"/>
              <a:t>Learned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9144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/>
          <p:cNvSpPr/>
          <p:nvPr/>
        </p:nvSpPr>
        <p:spPr>
          <a:xfrm>
            <a:off x="4648200" y="9144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1676400" y="1076980"/>
            <a:ext cx="2667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Digital</a:t>
            </a:r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 Representation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10201" y="10769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Color </a:t>
            </a:r>
          </a:p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Models</a:t>
            </a:r>
            <a:endParaRPr lang="en-US" sz="2800" dirty="0">
              <a:solidFill>
                <a:schemeClr val="bg2"/>
              </a:solidFill>
              <a:latin typeface="Rockwell Condensed" pitchFamily="18" charset="0"/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9144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676401" y="25247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Image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Concepts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648200" y="23622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410201" y="2524780"/>
            <a:ext cx="259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chemeClr val="bg2"/>
                </a:solidFill>
                <a:latin typeface="Rockwell Condensed" pitchFamily="18" charset="0"/>
              </a:rPr>
              <a:t>File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Formats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9144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1676400" y="3972580"/>
            <a:ext cx="274319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Audio</a:t>
            </a:r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 and 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Video</a:t>
            </a:r>
            <a:endParaRPr lang="en-US" sz="2800" dirty="0">
              <a:solidFill>
                <a:srgbClr val="FF6600"/>
              </a:solidFill>
              <a:latin typeface="Rockwell Condensed" pitchFamily="18" charset="0"/>
            </a:endParaRPr>
          </a:p>
        </p:txBody>
      </p:sp>
      <p:sp>
        <p:nvSpPr>
          <p:cNvPr id="16" name="Rounded Rectangle 15"/>
          <p:cNvSpPr/>
          <p:nvPr/>
        </p:nvSpPr>
        <p:spPr>
          <a:xfrm>
            <a:off x="4648200" y="3810000"/>
            <a:ext cx="3581400" cy="1219200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5410201" y="3972580"/>
            <a:ext cx="2590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solidFill>
                  <a:srgbClr val="FFFFFF"/>
                </a:solidFill>
                <a:latin typeface="Rockwell Condensed" pitchFamily="18" charset="0"/>
              </a:rPr>
              <a:t>HTML5</a:t>
            </a:r>
            <a:r>
              <a:rPr lang="en-US" sz="2800" dirty="0" smtClean="0">
                <a:solidFill>
                  <a:srgbClr val="FF6600"/>
                </a:solidFill>
                <a:latin typeface="Rockwell Condensed" pitchFamily="18" charset="0"/>
              </a:rPr>
              <a:t> Canvas</a:t>
            </a:r>
            <a:endParaRPr lang="en-US" sz="2800" dirty="0">
              <a:solidFill>
                <a:schemeClr val="tx2"/>
              </a:solidFill>
              <a:latin typeface="Rockwell Condensed" pitchFamily="18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9144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1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8200" y="9144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2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9144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3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648200" y="2381071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4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44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5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648200" y="38100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6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914400" y="5257800"/>
            <a:ext cx="685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200" dirty="0" smtClean="0">
                <a:solidFill>
                  <a:schemeClr val="bg1"/>
                </a:solidFill>
                <a:latin typeface="Rockwell Extra Bold" pitchFamily="18" charset="0"/>
              </a:rPr>
              <a:t>7</a:t>
            </a:r>
            <a:endParaRPr lang="en-US" sz="7200" dirty="0">
              <a:solidFill>
                <a:schemeClr val="bg1"/>
              </a:solidFill>
              <a:latin typeface="Rockwell Extra Bold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545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Raster Image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Raster Image Editors</a:t>
            </a:r>
            <a:endParaRPr lang="en-US" dirty="0"/>
          </a:p>
        </p:txBody>
      </p:sp>
      <p:pic>
        <p:nvPicPr>
          <p:cNvPr id="6" name="Content Placeholder 5" descr="4071507003.eps.png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400" r="-33400"/>
          <a:stretch>
            <a:fillRect/>
          </a:stretch>
        </p:blipFill>
        <p:spPr>
          <a:xfrm>
            <a:off x="310467" y="1219200"/>
            <a:ext cx="7385733" cy="5222403"/>
          </a:xfrm>
        </p:spPr>
      </p:pic>
    </p:spTree>
    <p:extLst>
      <p:ext uri="{BB962C8B-B14F-4D97-AF65-F5344CB8AC3E}">
        <p14:creationId xmlns:p14="http://schemas.microsoft.com/office/powerpoint/2010/main" val="3386516421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">
  <a:themeElements>
    <a:clrScheme name="Book Palette">
      <a:dk1>
        <a:srgbClr val="404040"/>
      </a:dk1>
      <a:lt1>
        <a:srgbClr val="F3F3E7"/>
      </a:lt1>
      <a:dk2>
        <a:srgbClr val="467082"/>
      </a:dk2>
      <a:lt2>
        <a:srgbClr val="FFFFFF"/>
      </a:lt2>
      <a:accent1>
        <a:srgbClr val="009FDA"/>
      </a:accent1>
      <a:accent2>
        <a:srgbClr val="CE2933"/>
      </a:accent2>
      <a:accent3>
        <a:srgbClr val="E6B120"/>
      </a:accent3>
      <a:accent4>
        <a:srgbClr val="467082"/>
      </a:accent4>
      <a:accent5>
        <a:srgbClr val="F3703A"/>
      </a:accent5>
      <a:accent6>
        <a:srgbClr val="00A651"/>
      </a:accent6>
      <a:hlink>
        <a:srgbClr val="7F7F7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Chapter01-PresentationDistilled</Template>
  <TotalTime>2266</TotalTime>
  <Words>2768</Words>
  <Application>Microsoft Office PowerPoint</Application>
  <PresentationFormat>On-screen Show (4:3)</PresentationFormat>
  <Paragraphs>397</Paragraphs>
  <Slides>83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84" baseType="lpstr">
      <vt:lpstr>Presentation</vt:lpstr>
      <vt:lpstr>Web Media</vt:lpstr>
      <vt:lpstr>Objectives</vt:lpstr>
      <vt:lpstr>Digital Representation of Images</vt:lpstr>
      <vt:lpstr>Digital Representation</vt:lpstr>
      <vt:lpstr>Digital Representation</vt:lpstr>
      <vt:lpstr>Digital Representation</vt:lpstr>
      <vt:lpstr>Digital Representation</vt:lpstr>
      <vt:lpstr>Raster Image</vt:lpstr>
      <vt:lpstr>Raster Image</vt:lpstr>
      <vt:lpstr>Vector Images</vt:lpstr>
      <vt:lpstr>Vector vs Raster</vt:lpstr>
      <vt:lpstr>Color models</vt:lpstr>
      <vt:lpstr>Multiple Models</vt:lpstr>
      <vt:lpstr>RGB</vt:lpstr>
      <vt:lpstr>RGB</vt:lpstr>
      <vt:lpstr>RGB</vt:lpstr>
      <vt:lpstr>RGB</vt:lpstr>
      <vt:lpstr>CMYK </vt:lpstr>
      <vt:lpstr>CMYK </vt:lpstr>
      <vt:lpstr>Gamut</vt:lpstr>
      <vt:lpstr>HSL/HSB </vt:lpstr>
      <vt:lpstr>HSL/HSB </vt:lpstr>
      <vt:lpstr>HSL </vt:lpstr>
      <vt:lpstr>Opacity </vt:lpstr>
      <vt:lpstr>Opacity </vt:lpstr>
      <vt:lpstr>Opacity </vt:lpstr>
      <vt:lpstr>Color Relationships</vt:lpstr>
      <vt:lpstr>Color Relationships</vt:lpstr>
      <vt:lpstr>Color Relationships</vt:lpstr>
      <vt:lpstr>Color Relationships</vt:lpstr>
      <vt:lpstr>Color Relationships</vt:lpstr>
      <vt:lpstr>Color Relationships</vt:lpstr>
      <vt:lpstr>Image Concepts</vt:lpstr>
      <vt:lpstr>Color Depth</vt:lpstr>
      <vt:lpstr>Color Depth</vt:lpstr>
      <vt:lpstr>Color Depth</vt:lpstr>
      <vt:lpstr>Color Depth</vt:lpstr>
      <vt:lpstr>Dithering</vt:lpstr>
      <vt:lpstr>Image size</vt:lpstr>
      <vt:lpstr>Image resize</vt:lpstr>
      <vt:lpstr>Interpolate</vt:lpstr>
      <vt:lpstr>Interpolate</vt:lpstr>
      <vt:lpstr>Enlarging and Reducing</vt:lpstr>
      <vt:lpstr>The browser is fast</vt:lpstr>
      <vt:lpstr>The browser is fast</vt:lpstr>
      <vt:lpstr>The browser is fast</vt:lpstr>
      <vt:lpstr>Display Resolution</vt:lpstr>
      <vt:lpstr>Display Resolution</vt:lpstr>
      <vt:lpstr>High Density complication</vt:lpstr>
      <vt:lpstr>File Formats</vt:lpstr>
      <vt:lpstr>File formats</vt:lpstr>
      <vt:lpstr>JPG</vt:lpstr>
      <vt:lpstr>JPG</vt:lpstr>
      <vt:lpstr>JPG</vt:lpstr>
      <vt:lpstr>GIF</vt:lpstr>
      <vt:lpstr>GIF</vt:lpstr>
      <vt:lpstr>GIF</vt:lpstr>
      <vt:lpstr>GIF</vt:lpstr>
      <vt:lpstr>GIF</vt:lpstr>
      <vt:lpstr>GIF</vt:lpstr>
      <vt:lpstr>GIF</vt:lpstr>
      <vt:lpstr>GIF</vt:lpstr>
      <vt:lpstr>GIF</vt:lpstr>
      <vt:lpstr>PNG</vt:lpstr>
      <vt:lpstr>PNG</vt:lpstr>
      <vt:lpstr>SVG</vt:lpstr>
      <vt:lpstr>SVG</vt:lpstr>
      <vt:lpstr>Other Formats</vt:lpstr>
      <vt:lpstr>Audio and VIDEO</vt:lpstr>
      <vt:lpstr>Audio and Video</vt:lpstr>
      <vt:lpstr>Media Concepts</vt:lpstr>
      <vt:lpstr>Media Encoding</vt:lpstr>
      <vt:lpstr>Container Formats</vt:lpstr>
      <vt:lpstr>Browser Video Support</vt:lpstr>
      <vt:lpstr>Browser Video Support</vt:lpstr>
      <vt:lpstr>Using the &lt;video&gt; element</vt:lpstr>
      <vt:lpstr>Browser Audio Support</vt:lpstr>
      <vt:lpstr>Browser Audio Support</vt:lpstr>
      <vt:lpstr>Using the &lt;audio&gt; element</vt:lpstr>
      <vt:lpstr>HTML5 Canvas</vt:lpstr>
      <vt:lpstr>HTML5 Canvas</vt:lpstr>
      <vt:lpstr>HTML5 Canvas</vt:lpstr>
      <vt:lpstr>What You’ve Learned</vt:lpstr>
    </vt:vector>
  </TitlesOfParts>
  <Company>Mount Royal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Randy Connolly</dc:creator>
  <cp:lastModifiedBy>Kelsey Loanes</cp:lastModifiedBy>
  <cp:revision>497</cp:revision>
  <dcterms:created xsi:type="dcterms:W3CDTF">2012-11-14T17:20:48Z</dcterms:created>
  <dcterms:modified xsi:type="dcterms:W3CDTF">2014-02-19T16:36:05Z</dcterms:modified>
</cp:coreProperties>
</file>